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83" r:id="rId2"/>
    <p:sldId id="258" r:id="rId3"/>
    <p:sldId id="257" r:id="rId4"/>
    <p:sldId id="260" r:id="rId5"/>
    <p:sldId id="275" r:id="rId6"/>
    <p:sldId id="276" r:id="rId7"/>
    <p:sldId id="264" r:id="rId8"/>
    <p:sldId id="267" r:id="rId9"/>
    <p:sldId id="265" r:id="rId10"/>
    <p:sldId id="266" r:id="rId11"/>
    <p:sldId id="268" r:id="rId12"/>
    <p:sldId id="277" r:id="rId13"/>
    <p:sldId id="279" r:id="rId14"/>
    <p:sldId id="278" r:id="rId15"/>
    <p:sldId id="270" r:id="rId16"/>
    <p:sldId id="280" r:id="rId17"/>
    <p:sldId id="281" r:id="rId18"/>
    <p:sldId id="282" r:id="rId19"/>
    <p:sldId id="271" r:id="rId20"/>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omic Sans MS" panose="030F0702030302020204" pitchFamily="66" charset="0"/>
      <p:regular r:id="rId27"/>
      <p:bold r:id="rId28"/>
      <p:italic r:id="rId29"/>
      <p:boldItalic r:id="rId30"/>
    </p:embeddedFont>
    <p:embeddedFont>
      <p:font typeface="Press Start 2P"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de resumen" id="{F67ABDF6-43A5-49D8-8A2E-1D5A22E87613}">
          <p14:sldIdLst>
            <p14:sldId id="283"/>
          </p14:sldIdLst>
        </p14:section>
        <p14:section name="Sección 1" id="{F77A098C-271E-4418-9B12-5DBCEEC08404}">
          <p14:sldIdLst>
            <p14:sldId id="258"/>
          </p14:sldIdLst>
        </p14:section>
        <p14:section name="Sección 2" id="{5DDB0F28-5389-41F9-A768-C4199A594647}">
          <p14:sldIdLst>
            <p14:sldId id="257"/>
            <p14:sldId id="260"/>
            <p14:sldId id="275"/>
            <p14:sldId id="276"/>
          </p14:sldIdLst>
        </p14:section>
        <p14:section name="Sección 3" id="{595997A4-3CCF-4186-8EA8-D19CEA647AA5}">
          <p14:sldIdLst>
            <p14:sldId id="264"/>
            <p14:sldId id="267"/>
            <p14:sldId id="265"/>
            <p14:sldId id="266"/>
          </p14:sldIdLst>
        </p14:section>
        <p14:section name="Sección 4" id="{125F8F7E-F50D-481E-90F3-9B07B595090C}">
          <p14:sldIdLst>
            <p14:sldId id="268"/>
            <p14:sldId id="277"/>
            <p14:sldId id="279"/>
            <p14:sldId id="278"/>
          </p14:sldIdLst>
        </p14:section>
        <p14:section name="Sección 5" id="{5DBF1A63-EAFA-48C1-9928-9DCFFDDFFAA4}">
          <p14:sldIdLst>
            <p14:sldId id="270"/>
            <p14:sldId id="280"/>
            <p14:sldId id="281"/>
            <p14:sldId id="282"/>
          </p14:sldIdLst>
        </p14:section>
        <p14:section name="Sección 6" id="{1AEA94EC-10E8-4B4B-80CD-8C62D34B1F84}">
          <p14:sldIdLst>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702" userDrawn="1">
          <p15:clr>
            <a:srgbClr val="A4A3A4"/>
          </p15:clr>
        </p15:guide>
        <p15:guide id="4" orient="horz" pos="550" userDrawn="1">
          <p15:clr>
            <a:srgbClr val="A4A3A4"/>
          </p15:clr>
        </p15:guide>
        <p15:guide id="5" pos="756" userDrawn="1">
          <p15:clr>
            <a:srgbClr val="A4A3A4"/>
          </p15:clr>
        </p15:guide>
        <p15:guide id="6" pos="70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631C"/>
    <a:srgbClr val="69BC49"/>
    <a:srgbClr val="3B8526"/>
    <a:srgbClr val="5E4732"/>
    <a:srgbClr val="8B8B8B"/>
    <a:srgbClr val="D9D9D9"/>
    <a:srgbClr val="848484"/>
    <a:srgbClr val="707070"/>
    <a:srgbClr val="DEE0AF"/>
    <a:srgbClr val="818F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741B6-7D43-40D7-A319-5EBE2BA45AE7}" v="109" dt="2022-07-29T09:01:18.996"/>
    <p1510:client id="{A5FDD29D-D59E-4D75-8582-656A76804221}" v="1278" dt="2022-07-28T12:31:23.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06" autoAdjust="0"/>
    <p:restoredTop sz="94660"/>
  </p:normalViewPr>
  <p:slideViewPr>
    <p:cSldViewPr snapToGrid="0">
      <p:cViewPr varScale="1">
        <p:scale>
          <a:sx n="77" d="100"/>
          <a:sy n="77" d="100"/>
        </p:scale>
        <p:origin x="324" y="90"/>
      </p:cViewPr>
      <p:guideLst>
        <p:guide orient="horz" pos="2160"/>
        <p:guide pos="3840"/>
        <p:guide orient="horz" pos="3702"/>
        <p:guide orient="horz" pos="550"/>
        <p:guide pos="756"/>
        <p:guide pos="70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D5DF-C6DC-651B-1BA1-0EF1CBCE0D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988105-8223-98F8-69B6-D61E1AFA37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E7D006-97A3-6C6A-7ADB-C0F48EB20109}"/>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5" name="Footer Placeholder 4">
            <a:extLst>
              <a:ext uri="{FF2B5EF4-FFF2-40B4-BE49-F238E27FC236}">
                <a16:creationId xmlns:a16="http://schemas.microsoft.com/office/drawing/2014/main" id="{9196D1C8-2B1B-1C7C-E210-067DE81477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83F3BD-C7F0-B27D-321A-64FBE5B04A64}"/>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702646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509DC8D-7469-A980-08A4-25C693F585D0}"/>
              </a:ext>
            </a:extLst>
          </p:cNvPr>
          <p:cNvSpPr>
            <a:spLocks noGrp="1"/>
          </p:cNvSpPr>
          <p:nvPr>
            <p:ph type="pic" sz="quarter" idx="10"/>
          </p:nvPr>
        </p:nvSpPr>
        <p:spPr>
          <a:xfrm>
            <a:off x="473754" y="1965945"/>
            <a:ext cx="3502024" cy="3997325"/>
          </a:xfrm>
          <a:custGeom>
            <a:avLst/>
            <a:gdLst>
              <a:gd name="connsiteX0" fmla="*/ 0 w 3502024"/>
              <a:gd name="connsiteY0" fmla="*/ 0 h 3997325"/>
              <a:gd name="connsiteX1" fmla="*/ 3502024 w 3502024"/>
              <a:gd name="connsiteY1" fmla="*/ 0 h 3997325"/>
              <a:gd name="connsiteX2" fmla="*/ 3502024 w 3502024"/>
              <a:gd name="connsiteY2" fmla="*/ 3997325 h 3997325"/>
              <a:gd name="connsiteX3" fmla="*/ 0 w 3502024"/>
              <a:gd name="connsiteY3" fmla="*/ 3997325 h 3997325"/>
            </a:gdLst>
            <a:ahLst/>
            <a:cxnLst>
              <a:cxn ang="0">
                <a:pos x="connsiteX0" y="connsiteY0"/>
              </a:cxn>
              <a:cxn ang="0">
                <a:pos x="connsiteX1" y="connsiteY1"/>
              </a:cxn>
              <a:cxn ang="0">
                <a:pos x="connsiteX2" y="connsiteY2"/>
              </a:cxn>
              <a:cxn ang="0">
                <a:pos x="connsiteX3" y="connsiteY3"/>
              </a:cxn>
            </a:cxnLst>
            <a:rect l="l" t="t" r="r" b="b"/>
            <a:pathLst>
              <a:path w="3502024" h="3997325">
                <a:moveTo>
                  <a:pt x="0" y="0"/>
                </a:moveTo>
                <a:lnTo>
                  <a:pt x="3502024" y="0"/>
                </a:lnTo>
                <a:lnTo>
                  <a:pt x="3502024" y="3997325"/>
                </a:lnTo>
                <a:lnTo>
                  <a:pt x="0" y="3997325"/>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400A4B36-64A0-AB73-800D-8942429EB124}"/>
              </a:ext>
            </a:extLst>
          </p:cNvPr>
          <p:cNvSpPr>
            <a:spLocks noGrp="1"/>
          </p:cNvSpPr>
          <p:nvPr>
            <p:ph type="pic" sz="quarter" idx="11"/>
          </p:nvPr>
        </p:nvSpPr>
        <p:spPr>
          <a:xfrm>
            <a:off x="4344988" y="1965945"/>
            <a:ext cx="3502024" cy="3997325"/>
          </a:xfrm>
          <a:custGeom>
            <a:avLst/>
            <a:gdLst>
              <a:gd name="connsiteX0" fmla="*/ 0 w 3502024"/>
              <a:gd name="connsiteY0" fmla="*/ 0 h 3997325"/>
              <a:gd name="connsiteX1" fmla="*/ 3502024 w 3502024"/>
              <a:gd name="connsiteY1" fmla="*/ 0 h 3997325"/>
              <a:gd name="connsiteX2" fmla="*/ 3502024 w 3502024"/>
              <a:gd name="connsiteY2" fmla="*/ 3997325 h 3997325"/>
              <a:gd name="connsiteX3" fmla="*/ 0 w 3502024"/>
              <a:gd name="connsiteY3" fmla="*/ 3997325 h 3997325"/>
            </a:gdLst>
            <a:ahLst/>
            <a:cxnLst>
              <a:cxn ang="0">
                <a:pos x="connsiteX0" y="connsiteY0"/>
              </a:cxn>
              <a:cxn ang="0">
                <a:pos x="connsiteX1" y="connsiteY1"/>
              </a:cxn>
              <a:cxn ang="0">
                <a:pos x="connsiteX2" y="connsiteY2"/>
              </a:cxn>
              <a:cxn ang="0">
                <a:pos x="connsiteX3" y="connsiteY3"/>
              </a:cxn>
            </a:cxnLst>
            <a:rect l="l" t="t" r="r" b="b"/>
            <a:pathLst>
              <a:path w="3502024" h="3997325">
                <a:moveTo>
                  <a:pt x="0" y="0"/>
                </a:moveTo>
                <a:lnTo>
                  <a:pt x="3502024" y="0"/>
                </a:lnTo>
                <a:lnTo>
                  <a:pt x="3502024" y="3997325"/>
                </a:lnTo>
                <a:lnTo>
                  <a:pt x="0" y="3997325"/>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DC3AA01C-9661-3EA8-FDB0-D69456E72CC8}"/>
              </a:ext>
            </a:extLst>
          </p:cNvPr>
          <p:cNvSpPr>
            <a:spLocks noGrp="1"/>
          </p:cNvSpPr>
          <p:nvPr>
            <p:ph type="pic" sz="quarter" idx="12"/>
          </p:nvPr>
        </p:nvSpPr>
        <p:spPr>
          <a:xfrm>
            <a:off x="8191500" y="1965945"/>
            <a:ext cx="3502024" cy="3997325"/>
          </a:xfrm>
          <a:custGeom>
            <a:avLst/>
            <a:gdLst>
              <a:gd name="connsiteX0" fmla="*/ 0 w 3502024"/>
              <a:gd name="connsiteY0" fmla="*/ 0 h 3997325"/>
              <a:gd name="connsiteX1" fmla="*/ 3502024 w 3502024"/>
              <a:gd name="connsiteY1" fmla="*/ 0 h 3997325"/>
              <a:gd name="connsiteX2" fmla="*/ 3502024 w 3502024"/>
              <a:gd name="connsiteY2" fmla="*/ 3997325 h 3997325"/>
              <a:gd name="connsiteX3" fmla="*/ 0 w 3502024"/>
              <a:gd name="connsiteY3" fmla="*/ 3997325 h 3997325"/>
            </a:gdLst>
            <a:ahLst/>
            <a:cxnLst>
              <a:cxn ang="0">
                <a:pos x="connsiteX0" y="connsiteY0"/>
              </a:cxn>
              <a:cxn ang="0">
                <a:pos x="connsiteX1" y="connsiteY1"/>
              </a:cxn>
              <a:cxn ang="0">
                <a:pos x="connsiteX2" y="connsiteY2"/>
              </a:cxn>
              <a:cxn ang="0">
                <a:pos x="connsiteX3" y="connsiteY3"/>
              </a:cxn>
            </a:cxnLst>
            <a:rect l="l" t="t" r="r" b="b"/>
            <a:pathLst>
              <a:path w="3502024" h="3997325">
                <a:moveTo>
                  <a:pt x="0" y="0"/>
                </a:moveTo>
                <a:lnTo>
                  <a:pt x="3502024" y="0"/>
                </a:lnTo>
                <a:lnTo>
                  <a:pt x="3502024" y="3997325"/>
                </a:lnTo>
                <a:lnTo>
                  <a:pt x="0" y="3997325"/>
                </a:lnTo>
                <a:close/>
              </a:path>
            </a:pathLst>
          </a:custGeom>
        </p:spPr>
        <p:txBody>
          <a:bodyPr wrap="square">
            <a:noAutofit/>
          </a:bodyPr>
          <a:lstStyle/>
          <a:p>
            <a:endParaRPr lang="en-IN"/>
          </a:p>
        </p:txBody>
      </p:sp>
    </p:spTree>
    <p:extLst>
      <p:ext uri="{BB962C8B-B14F-4D97-AF65-F5344CB8AC3E}">
        <p14:creationId xmlns:p14="http://schemas.microsoft.com/office/powerpoint/2010/main" val="199296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9D191-7E75-3DD0-91FB-CE7FF328D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800462-749C-B7F2-5141-574994B05E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45D74-5A8B-52BB-DD18-4CE8BC555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5E2EFF-0CA9-96F0-55E9-89BE93D7DF6F}"/>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6" name="Footer Placeholder 5">
            <a:extLst>
              <a:ext uri="{FF2B5EF4-FFF2-40B4-BE49-F238E27FC236}">
                <a16:creationId xmlns:a16="http://schemas.microsoft.com/office/drawing/2014/main" id="{47347799-B817-D9BA-0F72-22E64D4E7D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54CC10-7D8E-AB7C-661B-57673600ED4E}"/>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3046306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7CE25-548B-140B-A924-82ED5C1CA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00A98B7-3A6D-B094-7A4D-A1C48A155E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380219-9613-4319-5627-7FBD8AB8A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D1F59E-4648-3909-FDFB-DD0D1E78C89B}"/>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6" name="Footer Placeholder 5">
            <a:extLst>
              <a:ext uri="{FF2B5EF4-FFF2-40B4-BE49-F238E27FC236}">
                <a16:creationId xmlns:a16="http://schemas.microsoft.com/office/drawing/2014/main" id="{9FCBA3EC-D199-9C1F-8B54-9F1D301877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9E0807-A7F7-BA01-2335-2D9C3203A51A}"/>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1819762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7E84-BC65-E50C-B491-DD3359198E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226947-0E56-E8F8-232E-6D4B9C2BBC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45CF57-5E58-F52E-3488-14BACB752F48}"/>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5" name="Footer Placeholder 4">
            <a:extLst>
              <a:ext uri="{FF2B5EF4-FFF2-40B4-BE49-F238E27FC236}">
                <a16:creationId xmlns:a16="http://schemas.microsoft.com/office/drawing/2014/main" id="{E570D512-AB2F-BB59-9E3F-8F58A06077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5DB52C-7594-792C-0C34-C6C7F02B1F45}"/>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2967722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91057-1940-B87C-4CF4-2F73E5FD31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6FD436-B152-F3D3-0099-CFF08AD14B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5012D5-E533-B79E-A9DF-9E055360656E}"/>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5" name="Footer Placeholder 4">
            <a:extLst>
              <a:ext uri="{FF2B5EF4-FFF2-40B4-BE49-F238E27FC236}">
                <a16:creationId xmlns:a16="http://schemas.microsoft.com/office/drawing/2014/main" id="{C2EB3BDE-496D-038B-3F17-CCDBEE8DEA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E9DFB0-1874-24B0-8F96-D4B5C43F84C5}"/>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199331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094E-6CA7-A328-D427-450872AC29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2893AE-C460-AA33-A017-6E76E39B0B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6075B5-9966-CA8A-C699-4A1526274FE4}"/>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5" name="Footer Placeholder 4">
            <a:extLst>
              <a:ext uri="{FF2B5EF4-FFF2-40B4-BE49-F238E27FC236}">
                <a16:creationId xmlns:a16="http://schemas.microsoft.com/office/drawing/2014/main" id="{49DC042E-2C8E-ABB3-B0EB-966ECF35D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CFA584-72B9-49DF-4045-EF9B8C49A129}"/>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2473648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3065-BF76-B647-9D9F-DD25C5C70A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D533E2-2B71-9E7F-AEA8-6065D44467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7E78AE-48E0-469D-5929-728465C67270}"/>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5" name="Footer Placeholder 4">
            <a:extLst>
              <a:ext uri="{FF2B5EF4-FFF2-40B4-BE49-F238E27FC236}">
                <a16:creationId xmlns:a16="http://schemas.microsoft.com/office/drawing/2014/main" id="{3381D493-F3D6-C312-2426-7CFCA0B6C7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57F51A-A96A-6C30-67D7-9C05C88AEEC1}"/>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3157630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76FE6-657A-C99A-3202-E6ECC79226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5CCD7D-88C8-92E6-13DE-4C4AE03957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F2318C-7313-A28D-922F-BF0BFC31A8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38393B-88FB-993F-209D-15CF4B9E3418}"/>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6" name="Footer Placeholder 5">
            <a:extLst>
              <a:ext uri="{FF2B5EF4-FFF2-40B4-BE49-F238E27FC236}">
                <a16:creationId xmlns:a16="http://schemas.microsoft.com/office/drawing/2014/main" id="{C3AD871D-153A-B55F-2599-F33242FBC9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A7A035-F021-E1C0-E9E5-D58F811BCDBF}"/>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1138574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1C7C-CC43-21D4-E522-EF279B7C26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F4515E-37E6-094B-169A-605D11515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EBBF6E-D415-83A1-9A95-F63AF81756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F0DFA5-73E1-014A-EABD-676D7C518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23124-BE64-5952-BE1F-924A30512C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282153-5A4F-A784-4248-406C52E7DB92}"/>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8" name="Footer Placeholder 7">
            <a:extLst>
              <a:ext uri="{FF2B5EF4-FFF2-40B4-BE49-F238E27FC236}">
                <a16:creationId xmlns:a16="http://schemas.microsoft.com/office/drawing/2014/main" id="{33D53A92-D3C6-5FCF-6CA0-FD981AB8510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094C9EE-37ED-8938-4021-7080A46ABBC1}"/>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2562073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5CB1-2FE1-796F-5296-34C4C970A6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232500-3C2C-61C9-DB9D-6F0205CAD5D5}"/>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4" name="Footer Placeholder 3">
            <a:extLst>
              <a:ext uri="{FF2B5EF4-FFF2-40B4-BE49-F238E27FC236}">
                <a16:creationId xmlns:a16="http://schemas.microsoft.com/office/drawing/2014/main" id="{5701BAF7-9F9E-859A-70BB-27C9FCC2F8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6986C-427D-A4EB-9967-1B2D92F1BDBA}"/>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1156428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01F0C-5B2B-82A8-3578-FA35E637438B}"/>
              </a:ext>
            </a:extLst>
          </p:cNvPr>
          <p:cNvSpPr>
            <a:spLocks noGrp="1"/>
          </p:cNvSpPr>
          <p:nvPr>
            <p:ph type="dt" sz="half" idx="10"/>
          </p:nvPr>
        </p:nvSpPr>
        <p:spPr/>
        <p:txBody>
          <a:bodyPr/>
          <a:lstStyle/>
          <a:p>
            <a:fld id="{FEA7E723-07CC-476D-81B1-838F253109D5}" type="datetimeFigureOut">
              <a:rPr lang="en-IN" smtClean="0"/>
              <a:t>31-05-2023</a:t>
            </a:fld>
            <a:endParaRPr lang="en-IN"/>
          </a:p>
        </p:txBody>
      </p:sp>
      <p:sp>
        <p:nvSpPr>
          <p:cNvPr id="3" name="Footer Placeholder 2">
            <a:extLst>
              <a:ext uri="{FF2B5EF4-FFF2-40B4-BE49-F238E27FC236}">
                <a16:creationId xmlns:a16="http://schemas.microsoft.com/office/drawing/2014/main" id="{88FDE568-34FB-E1C2-6B57-14303CEA68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6FC008-2A7C-1D5A-1DBD-2ADBB6A292AD}"/>
              </a:ext>
            </a:extLst>
          </p:cNvPr>
          <p:cNvSpPr>
            <a:spLocks noGrp="1"/>
          </p:cNvSpPr>
          <p:nvPr>
            <p:ph type="sldNum" sz="quarter" idx="12"/>
          </p:nvPr>
        </p:nvSpPr>
        <p:spPr/>
        <p:txBody>
          <a:bodyPr/>
          <a:lstStyle/>
          <a:p>
            <a:fld id="{312377F7-0936-44C9-A98B-DF0EDC76BC86}" type="slidenum">
              <a:rPr lang="en-IN" smtClean="0"/>
              <a:t>‹Nº›</a:t>
            </a:fld>
            <a:endParaRPr lang="en-IN"/>
          </a:p>
        </p:txBody>
      </p:sp>
    </p:spTree>
    <p:extLst>
      <p:ext uri="{BB962C8B-B14F-4D97-AF65-F5344CB8AC3E}">
        <p14:creationId xmlns:p14="http://schemas.microsoft.com/office/powerpoint/2010/main" val="194313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836652A-B45B-F26B-7422-3DAE875C67D3}"/>
              </a:ext>
            </a:extLst>
          </p:cNvPr>
          <p:cNvSpPr>
            <a:spLocks noGrp="1"/>
          </p:cNvSpPr>
          <p:nvPr>
            <p:ph type="pic" sz="quarter" idx="10"/>
          </p:nvPr>
        </p:nvSpPr>
        <p:spPr>
          <a:xfrm>
            <a:off x="2427622" y="2115403"/>
            <a:ext cx="2306472" cy="3330054"/>
          </a:xfrm>
          <a:custGeom>
            <a:avLst/>
            <a:gdLst>
              <a:gd name="connsiteX0" fmla="*/ 0 w 2306472"/>
              <a:gd name="connsiteY0" fmla="*/ 0 h 3330054"/>
              <a:gd name="connsiteX1" fmla="*/ 2306472 w 2306472"/>
              <a:gd name="connsiteY1" fmla="*/ 0 h 3330054"/>
              <a:gd name="connsiteX2" fmla="*/ 2306472 w 2306472"/>
              <a:gd name="connsiteY2" fmla="*/ 3330054 h 3330054"/>
              <a:gd name="connsiteX3" fmla="*/ 0 w 2306472"/>
              <a:gd name="connsiteY3" fmla="*/ 3330054 h 3330054"/>
            </a:gdLst>
            <a:ahLst/>
            <a:cxnLst>
              <a:cxn ang="0">
                <a:pos x="connsiteX0" y="connsiteY0"/>
              </a:cxn>
              <a:cxn ang="0">
                <a:pos x="connsiteX1" y="connsiteY1"/>
              </a:cxn>
              <a:cxn ang="0">
                <a:pos x="connsiteX2" y="connsiteY2"/>
              </a:cxn>
              <a:cxn ang="0">
                <a:pos x="connsiteX3" y="connsiteY3"/>
              </a:cxn>
            </a:cxnLst>
            <a:rect l="l" t="t" r="r" b="b"/>
            <a:pathLst>
              <a:path w="2306472" h="3330054">
                <a:moveTo>
                  <a:pt x="0" y="0"/>
                </a:moveTo>
                <a:lnTo>
                  <a:pt x="2306472" y="0"/>
                </a:lnTo>
                <a:lnTo>
                  <a:pt x="2306472" y="3330054"/>
                </a:lnTo>
                <a:lnTo>
                  <a:pt x="0" y="3330054"/>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FAE10A21-23EC-62CD-BE6F-931680DC92B6}"/>
              </a:ext>
            </a:extLst>
          </p:cNvPr>
          <p:cNvSpPr>
            <a:spLocks noGrp="1"/>
          </p:cNvSpPr>
          <p:nvPr>
            <p:ph type="pic" sz="quarter" idx="11"/>
          </p:nvPr>
        </p:nvSpPr>
        <p:spPr>
          <a:xfrm>
            <a:off x="4942764" y="2115403"/>
            <a:ext cx="2306472" cy="3330054"/>
          </a:xfrm>
          <a:custGeom>
            <a:avLst/>
            <a:gdLst>
              <a:gd name="connsiteX0" fmla="*/ 0 w 2306472"/>
              <a:gd name="connsiteY0" fmla="*/ 0 h 3330054"/>
              <a:gd name="connsiteX1" fmla="*/ 2306472 w 2306472"/>
              <a:gd name="connsiteY1" fmla="*/ 0 h 3330054"/>
              <a:gd name="connsiteX2" fmla="*/ 2306472 w 2306472"/>
              <a:gd name="connsiteY2" fmla="*/ 3330054 h 3330054"/>
              <a:gd name="connsiteX3" fmla="*/ 0 w 2306472"/>
              <a:gd name="connsiteY3" fmla="*/ 3330054 h 3330054"/>
            </a:gdLst>
            <a:ahLst/>
            <a:cxnLst>
              <a:cxn ang="0">
                <a:pos x="connsiteX0" y="connsiteY0"/>
              </a:cxn>
              <a:cxn ang="0">
                <a:pos x="connsiteX1" y="connsiteY1"/>
              </a:cxn>
              <a:cxn ang="0">
                <a:pos x="connsiteX2" y="connsiteY2"/>
              </a:cxn>
              <a:cxn ang="0">
                <a:pos x="connsiteX3" y="connsiteY3"/>
              </a:cxn>
            </a:cxnLst>
            <a:rect l="l" t="t" r="r" b="b"/>
            <a:pathLst>
              <a:path w="2306472" h="3330054">
                <a:moveTo>
                  <a:pt x="0" y="0"/>
                </a:moveTo>
                <a:lnTo>
                  <a:pt x="2306472" y="0"/>
                </a:lnTo>
                <a:lnTo>
                  <a:pt x="2306472" y="3330054"/>
                </a:lnTo>
                <a:lnTo>
                  <a:pt x="0" y="3330054"/>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9A9F7C28-61C5-E92E-742A-CD908D10762E}"/>
              </a:ext>
            </a:extLst>
          </p:cNvPr>
          <p:cNvSpPr>
            <a:spLocks noGrp="1"/>
          </p:cNvSpPr>
          <p:nvPr>
            <p:ph type="pic" sz="quarter" idx="12"/>
          </p:nvPr>
        </p:nvSpPr>
        <p:spPr>
          <a:xfrm>
            <a:off x="7457906" y="2115403"/>
            <a:ext cx="2306472" cy="3330054"/>
          </a:xfrm>
          <a:custGeom>
            <a:avLst/>
            <a:gdLst>
              <a:gd name="connsiteX0" fmla="*/ 0 w 2306472"/>
              <a:gd name="connsiteY0" fmla="*/ 0 h 3330054"/>
              <a:gd name="connsiteX1" fmla="*/ 2306472 w 2306472"/>
              <a:gd name="connsiteY1" fmla="*/ 0 h 3330054"/>
              <a:gd name="connsiteX2" fmla="*/ 2306472 w 2306472"/>
              <a:gd name="connsiteY2" fmla="*/ 3330054 h 3330054"/>
              <a:gd name="connsiteX3" fmla="*/ 0 w 2306472"/>
              <a:gd name="connsiteY3" fmla="*/ 3330054 h 3330054"/>
            </a:gdLst>
            <a:ahLst/>
            <a:cxnLst>
              <a:cxn ang="0">
                <a:pos x="connsiteX0" y="connsiteY0"/>
              </a:cxn>
              <a:cxn ang="0">
                <a:pos x="connsiteX1" y="connsiteY1"/>
              </a:cxn>
              <a:cxn ang="0">
                <a:pos x="connsiteX2" y="connsiteY2"/>
              </a:cxn>
              <a:cxn ang="0">
                <a:pos x="connsiteX3" y="connsiteY3"/>
              </a:cxn>
            </a:cxnLst>
            <a:rect l="l" t="t" r="r" b="b"/>
            <a:pathLst>
              <a:path w="2306472" h="3330054">
                <a:moveTo>
                  <a:pt x="0" y="0"/>
                </a:moveTo>
                <a:lnTo>
                  <a:pt x="2306472" y="0"/>
                </a:lnTo>
                <a:lnTo>
                  <a:pt x="2306472" y="3330054"/>
                </a:lnTo>
                <a:lnTo>
                  <a:pt x="0" y="3330054"/>
                </a:lnTo>
                <a:close/>
              </a:path>
            </a:pathLst>
          </a:custGeom>
        </p:spPr>
        <p:txBody>
          <a:bodyPr wrap="square">
            <a:noAutofit/>
          </a:bodyPr>
          <a:lstStyle/>
          <a:p>
            <a:endParaRPr lang="en-IN"/>
          </a:p>
        </p:txBody>
      </p:sp>
    </p:spTree>
    <p:extLst>
      <p:ext uri="{BB962C8B-B14F-4D97-AF65-F5344CB8AC3E}">
        <p14:creationId xmlns:p14="http://schemas.microsoft.com/office/powerpoint/2010/main" val="1283206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2C0878A-B95B-5B54-84E0-A95A50C5EEE1}"/>
              </a:ext>
            </a:extLst>
          </p:cNvPr>
          <p:cNvSpPr>
            <a:spLocks noGrp="1"/>
          </p:cNvSpPr>
          <p:nvPr>
            <p:ph type="pic" sz="quarter" idx="10"/>
          </p:nvPr>
        </p:nvSpPr>
        <p:spPr>
          <a:xfrm>
            <a:off x="334054" y="378445"/>
            <a:ext cx="11523892" cy="6101111"/>
          </a:xfrm>
          <a:custGeom>
            <a:avLst/>
            <a:gdLst>
              <a:gd name="connsiteX0" fmla="*/ 0 w 11523892"/>
              <a:gd name="connsiteY0" fmla="*/ 0 h 6101111"/>
              <a:gd name="connsiteX1" fmla="*/ 11523892 w 11523892"/>
              <a:gd name="connsiteY1" fmla="*/ 0 h 6101111"/>
              <a:gd name="connsiteX2" fmla="*/ 11523892 w 11523892"/>
              <a:gd name="connsiteY2" fmla="*/ 6101111 h 6101111"/>
              <a:gd name="connsiteX3" fmla="*/ 0 w 11523892"/>
              <a:gd name="connsiteY3" fmla="*/ 6101111 h 6101111"/>
            </a:gdLst>
            <a:ahLst/>
            <a:cxnLst>
              <a:cxn ang="0">
                <a:pos x="connsiteX0" y="connsiteY0"/>
              </a:cxn>
              <a:cxn ang="0">
                <a:pos x="connsiteX1" y="connsiteY1"/>
              </a:cxn>
              <a:cxn ang="0">
                <a:pos x="connsiteX2" y="connsiteY2"/>
              </a:cxn>
              <a:cxn ang="0">
                <a:pos x="connsiteX3" y="connsiteY3"/>
              </a:cxn>
            </a:cxnLst>
            <a:rect l="l" t="t" r="r" b="b"/>
            <a:pathLst>
              <a:path w="11523892" h="6101111">
                <a:moveTo>
                  <a:pt x="0" y="0"/>
                </a:moveTo>
                <a:lnTo>
                  <a:pt x="11523892" y="0"/>
                </a:lnTo>
                <a:lnTo>
                  <a:pt x="11523892" y="6101111"/>
                </a:lnTo>
                <a:lnTo>
                  <a:pt x="0" y="6101111"/>
                </a:lnTo>
                <a:close/>
              </a:path>
            </a:pathLst>
          </a:custGeom>
        </p:spPr>
        <p:txBody>
          <a:bodyPr wrap="square">
            <a:noAutofit/>
          </a:bodyPr>
          <a:lstStyle/>
          <a:p>
            <a:endParaRPr lang="en-IN"/>
          </a:p>
        </p:txBody>
      </p:sp>
    </p:spTree>
    <p:extLst>
      <p:ext uri="{BB962C8B-B14F-4D97-AF65-F5344CB8AC3E}">
        <p14:creationId xmlns:p14="http://schemas.microsoft.com/office/powerpoint/2010/main" val="286098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95D8BB-E5E3-58A6-17FF-0404952B4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CC6077-A45B-6B91-8088-60D9A29AE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B59240-E85D-64F0-2366-5A392BA67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7E723-07CC-476D-81B1-838F253109D5}" type="datetimeFigureOut">
              <a:rPr lang="en-IN" smtClean="0"/>
              <a:t>31-05-2023</a:t>
            </a:fld>
            <a:endParaRPr lang="en-IN"/>
          </a:p>
        </p:txBody>
      </p:sp>
      <p:sp>
        <p:nvSpPr>
          <p:cNvPr id="5" name="Footer Placeholder 4">
            <a:extLst>
              <a:ext uri="{FF2B5EF4-FFF2-40B4-BE49-F238E27FC236}">
                <a16:creationId xmlns:a16="http://schemas.microsoft.com/office/drawing/2014/main" id="{057EDAB7-846F-7AC2-BBAC-BE0CE820CE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26A5A1-FEAF-BB99-E338-CB4E0311A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377F7-0936-44C9-A98B-DF0EDC76BC86}" type="slidenum">
              <a:rPr lang="en-IN" smtClean="0"/>
              <a:t>‹Nº›</a:t>
            </a:fld>
            <a:endParaRPr lang="en-IN"/>
          </a:p>
        </p:txBody>
      </p:sp>
    </p:spTree>
    <p:extLst>
      <p:ext uri="{BB962C8B-B14F-4D97-AF65-F5344CB8AC3E}">
        <p14:creationId xmlns:p14="http://schemas.microsoft.com/office/powerpoint/2010/main" val="3414503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1" r:id="rId9"/>
    <p:sldLayoutId id="2147483660"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5.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slide" Target="slide1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7.xml"/><Relationship Id="rId5" Type="http://schemas.openxmlformats.org/officeDocument/2006/relationships/image" Target="../media/image5.png"/><Relationship Id="rId10" Type="http://schemas.openxmlformats.org/officeDocument/2006/relationships/slide" Target="slide3.xml"/><Relationship Id="rId4" Type="http://schemas.openxmlformats.org/officeDocument/2006/relationships/image" Target="../media/image4.png"/><Relationship Id="rId9" Type="http://schemas.openxmlformats.org/officeDocument/2006/relationships/slide" Target="slide2.xml"/><Relationship Id="rId14" Type="http://schemas.openxmlformats.org/officeDocument/2006/relationships/slide" Target="slide19.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 Target="slide7.xml"/><Relationship Id="rId7" Type="http://schemas.openxmlformats.org/officeDocument/2006/relationships/image" Target="../media/image44.png"/><Relationship Id="rId2" Type="http://schemas.openxmlformats.org/officeDocument/2006/relationships/slide" Target="slide9.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19.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7.png"/><Relationship Id="rId10"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10.xml"/><Relationship Id="rId7" Type="http://schemas.openxmlformats.org/officeDocument/2006/relationships/image" Target="../media/image39.png"/><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5.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F811B4C-CBE7-4807-829E-DC97D1F03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ítulo 1">
            <a:extLst>
              <a:ext uri="{FF2B5EF4-FFF2-40B4-BE49-F238E27FC236}">
                <a16:creationId xmlns:a16="http://schemas.microsoft.com/office/drawing/2014/main" id="{4E230471-7D80-4B02-9962-4EDECBDCB22B}"/>
              </a:ext>
            </a:extLst>
          </p:cNvPr>
          <p:cNvSpPr>
            <a:spLocks noGrp="1"/>
          </p:cNvSpPr>
          <p:nvPr>
            <p:ph type="title"/>
          </p:nvPr>
        </p:nvSpPr>
        <p:spPr/>
        <p:txBody>
          <a:bodyPr/>
          <a:lstStyle/>
          <a:p>
            <a:r>
              <a:rPr lang="es-EC" sz="4800" dirty="0">
                <a:latin typeface="Comic Sans MS" panose="030F0702030302020204" pitchFamily="66" charset="0"/>
              </a:rPr>
              <a:t>Índice</a:t>
            </a:r>
            <a:endParaRPr lang="en-US" dirty="0">
              <a:latin typeface="Comic Sans MS" panose="030F0702030302020204" pitchFamily="66" charset="0"/>
            </a:endParaRPr>
          </a:p>
        </p:txBody>
      </p:sp>
      <mc:AlternateContent xmlns:mc="http://schemas.openxmlformats.org/markup-compatibility/2006">
        <mc:Choice xmlns:psuz="http://schemas.microsoft.com/office/powerpoint/2016/summaryzoom" Requires="psuz">
          <p:graphicFrame>
            <p:nvGraphicFramePr>
              <p:cNvPr id="5" name="Vista general de resumen 4">
                <a:extLst>
                  <a:ext uri="{FF2B5EF4-FFF2-40B4-BE49-F238E27FC236}">
                    <a16:creationId xmlns:a16="http://schemas.microsoft.com/office/drawing/2014/main" id="{99900F1E-6586-4307-A82E-6ACC759EC500}"/>
                  </a:ext>
                </a:extLst>
              </p:cNvPr>
              <p:cNvGraphicFramePr>
                <a:graphicFrameLocks noChangeAspect="1"/>
              </p:cNvGraphicFramePr>
              <p:nvPr>
                <p:extLst>
                  <p:ext uri="{D42A27DB-BD31-4B8C-83A1-F6EECF244321}">
                    <p14:modId xmlns:p14="http://schemas.microsoft.com/office/powerpoint/2010/main" val="2151966623"/>
                  </p:ext>
                </p:extLst>
              </p:nvPr>
            </p:nvGraphicFramePr>
            <p:xfrm>
              <a:off x="838200" y="1825625"/>
              <a:ext cx="10515600" cy="4351338"/>
            </p:xfrm>
            <a:graphic>
              <a:graphicData uri="http://schemas.microsoft.com/office/powerpoint/2016/summaryzoom">
                <psuz:summaryZm>
                  <psuz:summaryZmObj sectionId="{F77A098C-271E-4418-9B12-5DBCEEC08404}">
                    <psuz:zmPr id="{B55FF3C4-42C6-4973-A6DD-6F4177C1BB03}"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5DDB0F28-5389-41F9-A768-C4199A594647}">
                    <psuz:zmPr id="{A79EBE26-30FB-4D9C-917E-46ED46E62767}"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p166:spPr>
                    </psuz:zmPr>
                  </psuz:summaryZmObj>
                  <psuz:summaryZmObj sectionId="{595997A4-3CCF-4186-8EA8-D19CEA647AA5}">
                    <psuz:zmPr id="{88C11783-F5F5-48D9-924C-9C903DE0636B}"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125F8F7E-F50D-481E-90F3-9B07B595090C}">
                    <psuz:zmPr id="{B057E80E-B149-445A-A471-D8726B8EC6DD}"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5DBF1A63-EAFA-48C1-9928-9DCFFDDFFAA4}">
                    <psuz:zmPr id="{F801A516-50A0-4E41-834B-8EB8EE34FD8E}"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1AEA94EC-10E8-4B4B-80CD-8C62D34B1F84}">
                    <psuz:zmPr id="{F8A5E52D-C0DA-4023-8117-D1074CDE3535}"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5" name="Vista general de resumen 4">
                <a:extLst>
                  <a:ext uri="{FF2B5EF4-FFF2-40B4-BE49-F238E27FC236}">
                    <a16:creationId xmlns:a16="http://schemas.microsoft.com/office/drawing/2014/main" id="{99900F1E-6586-4307-A82E-6ACC759EC500}"/>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8" name="Imagen 8">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9" name="Imagen 9">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p:spPr>
            </p:pic>
            <p:pic>
              <p:nvPicPr>
                <p:cNvPr id="10" name="Imagen 10">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11" name="Imagen 11">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12" name="Imagen 12">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13" name="Imagen 13">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42131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hlinkClick r:id="rId2" action="ppaction://hlinksldjump"/>
            <a:extLst>
              <a:ext uri="{FF2B5EF4-FFF2-40B4-BE49-F238E27FC236}">
                <a16:creationId xmlns:a16="http://schemas.microsoft.com/office/drawing/2014/main" id="{5393C1E5-6F6E-E666-B5C9-B689DC6A5A2D}"/>
              </a:ext>
            </a:extLst>
          </p:cNvPr>
          <p:cNvSpPr/>
          <p:nvPr/>
        </p:nvSpPr>
        <p:spPr>
          <a:xfrm>
            <a:off x="3951968" y="2079356"/>
            <a:ext cx="2084162" cy="733634"/>
          </a:xfrm>
          <a:prstGeom prst="roundRect">
            <a:avLst>
              <a:gd name="adj" fmla="val 0"/>
            </a:avLst>
          </a:prstGeom>
          <a:gradFill>
            <a:gsLst>
              <a:gs pos="3540">
                <a:schemeClr val="bg1">
                  <a:lumMod val="65000"/>
                </a:schemeClr>
              </a:gs>
              <a:gs pos="55000">
                <a:schemeClr val="bg1">
                  <a:lumMod val="50000"/>
                </a:schemeClr>
              </a:gs>
              <a:gs pos="100000">
                <a:schemeClr val="bg1">
                  <a:lumMod val="6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F3C2A7C-250C-EF31-CB24-E88CB98C00A7}"/>
              </a:ext>
            </a:extLst>
          </p:cNvPr>
          <p:cNvSpPr txBox="1"/>
          <p:nvPr/>
        </p:nvSpPr>
        <p:spPr>
          <a:xfrm>
            <a:off x="4363107" y="2199952"/>
            <a:ext cx="1261885" cy="307777"/>
          </a:xfrm>
          <a:prstGeom prst="rect">
            <a:avLst/>
          </a:prstGeom>
          <a:noFill/>
        </p:spPr>
        <p:txBody>
          <a:bodyPr wrap="none" rtlCol="0">
            <a:spAutoFit/>
          </a:bodyPr>
          <a:lstStyle/>
          <a:p>
            <a:pPr algn="ctr"/>
            <a:r>
              <a:rPr lang="en-US" sz="1400" dirty="0">
                <a:solidFill>
                  <a:schemeClr val="bg1"/>
                </a:solidFill>
                <a:effectLst>
                  <a:outerShdw blurRad="38100" dist="38100" dir="2700000" algn="tl">
                    <a:srgbClr val="000000">
                      <a:alpha val="43137"/>
                    </a:srgbClr>
                  </a:outerShdw>
                </a:effectLst>
                <a:latin typeface="Press Start 2P" panose="00000500000000000000" pitchFamily="2" charset="0"/>
              </a:rPr>
              <a:t>Espada</a:t>
            </a:r>
            <a:endParaRPr lang="en-IN" sz="1400" dirty="0">
              <a:solidFill>
                <a:schemeClr val="bg1"/>
              </a:solidFill>
              <a:effectLst>
                <a:outerShdw blurRad="38100" dist="38100" dir="2700000" algn="tl">
                  <a:srgbClr val="000000">
                    <a:alpha val="43137"/>
                  </a:srgbClr>
                </a:outerShdw>
              </a:effectLst>
              <a:latin typeface="Press Start 2P" panose="00000500000000000000" pitchFamily="2" charset="0"/>
            </a:endParaRPr>
          </a:p>
        </p:txBody>
      </p:sp>
      <p:sp>
        <p:nvSpPr>
          <p:cNvPr id="6" name="Rectangle: Rounded Corners 5">
            <a:hlinkClick r:id="rId3" action="ppaction://hlinksldjump"/>
            <a:extLst>
              <a:ext uri="{FF2B5EF4-FFF2-40B4-BE49-F238E27FC236}">
                <a16:creationId xmlns:a16="http://schemas.microsoft.com/office/drawing/2014/main" id="{9431D8ED-205C-B778-DAE8-BBB9077416D6}"/>
              </a:ext>
            </a:extLst>
          </p:cNvPr>
          <p:cNvSpPr/>
          <p:nvPr/>
        </p:nvSpPr>
        <p:spPr>
          <a:xfrm>
            <a:off x="1748064" y="2079356"/>
            <a:ext cx="2084162" cy="733634"/>
          </a:xfrm>
          <a:prstGeom prst="roundRect">
            <a:avLst>
              <a:gd name="adj" fmla="val 0"/>
            </a:avLst>
          </a:prstGeom>
          <a:gradFill>
            <a:gsLst>
              <a:gs pos="3540">
                <a:schemeClr val="bg1">
                  <a:lumMod val="65000"/>
                </a:schemeClr>
              </a:gs>
              <a:gs pos="55000">
                <a:schemeClr val="bg1">
                  <a:lumMod val="50000"/>
                </a:schemeClr>
              </a:gs>
              <a:gs pos="100000">
                <a:schemeClr val="bg1">
                  <a:lumMod val="6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BECB99-8E48-4313-1073-9A3E93D143D4}"/>
              </a:ext>
            </a:extLst>
          </p:cNvPr>
          <p:cNvSpPr txBox="1"/>
          <p:nvPr/>
        </p:nvSpPr>
        <p:spPr>
          <a:xfrm>
            <a:off x="2338741" y="2199952"/>
            <a:ext cx="902811" cy="307777"/>
          </a:xfrm>
          <a:prstGeom prst="rect">
            <a:avLst/>
          </a:prstGeom>
          <a:noFill/>
        </p:spPr>
        <p:txBody>
          <a:bodyPr wrap="none" rtlCol="0">
            <a:spAutoFit/>
          </a:bodyPr>
          <a:lstStyle/>
          <a:p>
            <a:pPr algn="ctr"/>
            <a:r>
              <a:rPr lang="en-IN" sz="1400" dirty="0">
                <a:solidFill>
                  <a:schemeClr val="bg1">
                    <a:lumMod val="95000"/>
                  </a:schemeClr>
                </a:solidFill>
                <a:effectLst>
                  <a:outerShdw blurRad="38100" dist="38100" dir="2700000" algn="tl">
                    <a:srgbClr val="000000">
                      <a:alpha val="43137"/>
                    </a:srgbClr>
                  </a:outerShdw>
                </a:effectLst>
                <a:latin typeface="Press Start 2P" panose="00000500000000000000" pitchFamily="2" charset="0"/>
              </a:rPr>
              <a:t>Arco</a:t>
            </a:r>
          </a:p>
        </p:txBody>
      </p:sp>
      <p:sp>
        <p:nvSpPr>
          <p:cNvPr id="4" name="Rectangle: Rounded Corners 3">
            <a:extLst>
              <a:ext uri="{FF2B5EF4-FFF2-40B4-BE49-F238E27FC236}">
                <a16:creationId xmlns:a16="http://schemas.microsoft.com/office/drawing/2014/main" id="{2F6FD8BA-7C2B-605E-A72D-733D62176FDC}"/>
              </a:ext>
            </a:extLst>
          </p:cNvPr>
          <p:cNvSpPr/>
          <p:nvPr/>
        </p:nvSpPr>
        <p:spPr>
          <a:xfrm>
            <a:off x="1294039" y="2628324"/>
            <a:ext cx="9603922" cy="3438422"/>
          </a:xfrm>
          <a:prstGeom prst="roundRect">
            <a:avLst>
              <a:gd name="adj" fmla="val 0"/>
            </a:avLst>
          </a:prstGeom>
          <a:gradFill>
            <a:gsLst>
              <a:gs pos="3540">
                <a:srgbClr val="D9D9D9"/>
              </a:gs>
              <a:gs pos="84000">
                <a:srgbClr val="ADADAD"/>
              </a:gs>
              <a:gs pos="100000">
                <a:schemeClr val="bg1">
                  <a:lumMod val="8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4D1AAD86-538B-0270-E048-D241099B2606}"/>
              </a:ext>
            </a:extLst>
          </p:cNvPr>
          <p:cNvSpPr/>
          <p:nvPr/>
        </p:nvSpPr>
        <p:spPr>
          <a:xfrm>
            <a:off x="4184649" y="871432"/>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E2D467E-1F54-297E-3E36-5A465055FC78}"/>
              </a:ext>
            </a:extLst>
          </p:cNvPr>
          <p:cNvSpPr txBox="1"/>
          <p:nvPr/>
        </p:nvSpPr>
        <p:spPr>
          <a:xfrm>
            <a:off x="4503259" y="1053583"/>
            <a:ext cx="3185488" cy="369332"/>
          </a:xfrm>
          <a:prstGeom prst="rect">
            <a:avLst/>
          </a:prstGeom>
          <a:noFill/>
        </p:spPr>
        <p:txBody>
          <a:bodyPr wrap="none" rtlCol="0">
            <a:spAutoFit/>
          </a:bodyPr>
          <a:lstStyle/>
          <a:p>
            <a:pPr algn="ctr"/>
            <a:r>
              <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HOW TO PLAY ?</a:t>
            </a:r>
          </a:p>
        </p:txBody>
      </p:sp>
      <p:sp>
        <p:nvSpPr>
          <p:cNvPr id="15" name="TextBox 14">
            <a:extLst>
              <a:ext uri="{FF2B5EF4-FFF2-40B4-BE49-F238E27FC236}">
                <a16:creationId xmlns:a16="http://schemas.microsoft.com/office/drawing/2014/main" id="{D5EBF12C-DDF5-BF98-3490-DF6DC668F3CF}"/>
              </a:ext>
            </a:extLst>
          </p:cNvPr>
          <p:cNvSpPr txBox="1"/>
          <p:nvPr/>
        </p:nvSpPr>
        <p:spPr>
          <a:xfrm>
            <a:off x="1552204" y="2971902"/>
            <a:ext cx="5061538" cy="1408078"/>
          </a:xfrm>
          <a:prstGeom prst="rect">
            <a:avLst/>
          </a:prstGeom>
          <a:noFill/>
        </p:spPr>
        <p:txBody>
          <a:bodyPr wrap="square" rtlCol="0">
            <a:spAutoFit/>
          </a:bodyPr>
          <a:lstStyle/>
          <a:p>
            <a:pPr>
              <a:lnSpc>
                <a:spcPct val="150000"/>
              </a:lnSpc>
            </a:pPr>
            <a:r>
              <a:rPr lang="es-ES" sz="1200" dirty="0">
                <a:effectLst>
                  <a:outerShdw blurRad="38100" dist="38100" dir="2700000" algn="tl">
                    <a:srgbClr val="000000">
                      <a:alpha val="43137"/>
                    </a:srgbClr>
                  </a:outerShdw>
                </a:effectLst>
                <a:latin typeface="Press Start 2P" panose="00000500000000000000" pitchFamily="2" charset="0"/>
              </a:rPr>
              <a:t>Un tridente es un arma que se usa tanto en combate cuerpo a cuerpo como a distancia y es una recompensa rara de los ahogados.</a:t>
            </a:r>
          </a:p>
          <a:p>
            <a:pPr>
              <a:lnSpc>
                <a:spcPct val="150000"/>
              </a:lnSpc>
            </a:pPr>
            <a:endParaRPr lang="es-ES" sz="1200" dirty="0">
              <a:effectLst>
                <a:outerShdw blurRad="38100" dist="38100" dir="2700000" algn="tl">
                  <a:srgbClr val="000000">
                    <a:alpha val="43137"/>
                  </a:srgbClr>
                </a:outerShdw>
              </a:effectLst>
              <a:latin typeface="Press Start 2P" panose="00000500000000000000" pitchFamily="2" charset="0"/>
            </a:endParaRPr>
          </a:p>
        </p:txBody>
      </p:sp>
      <p:sp>
        <p:nvSpPr>
          <p:cNvPr id="16" name="Rectangle 15">
            <a:extLst>
              <a:ext uri="{FF2B5EF4-FFF2-40B4-BE49-F238E27FC236}">
                <a16:creationId xmlns:a16="http://schemas.microsoft.com/office/drawing/2014/main" id="{69D33516-3B71-C3E7-1B14-DE2EF05F8B9D}"/>
              </a:ext>
            </a:extLst>
          </p:cNvPr>
          <p:cNvSpPr/>
          <p:nvPr/>
        </p:nvSpPr>
        <p:spPr>
          <a:xfrm>
            <a:off x="1853536"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6D890FBF-7101-EC9A-338A-E19A7DA038A7}"/>
              </a:ext>
            </a:extLst>
          </p:cNvPr>
          <p:cNvSpPr/>
          <p:nvPr/>
        </p:nvSpPr>
        <p:spPr>
          <a:xfrm>
            <a:off x="2606848"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1AB7772-1087-A140-B01F-9E5B9CE40EFF}"/>
              </a:ext>
            </a:extLst>
          </p:cNvPr>
          <p:cNvSpPr/>
          <p:nvPr/>
        </p:nvSpPr>
        <p:spPr>
          <a:xfrm>
            <a:off x="3360160"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8935255A-190C-B485-7EAE-6C80DA6674C1}"/>
              </a:ext>
            </a:extLst>
          </p:cNvPr>
          <p:cNvSpPr/>
          <p:nvPr/>
        </p:nvSpPr>
        <p:spPr>
          <a:xfrm>
            <a:off x="6155872" y="2079356"/>
            <a:ext cx="2084162" cy="733634"/>
          </a:xfrm>
          <a:prstGeom prst="roundRect">
            <a:avLst>
              <a:gd name="adj" fmla="val 0"/>
            </a:avLst>
          </a:prstGeom>
          <a:gradFill>
            <a:gsLst>
              <a:gs pos="100000">
                <a:srgbClr val="D9D9D9"/>
              </a:gs>
              <a:gs pos="0">
                <a:srgbClr val="ADADAD"/>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B7B2A252-923F-A7C8-AFFC-4C8BFC8BBA67}"/>
              </a:ext>
            </a:extLst>
          </p:cNvPr>
          <p:cNvSpPr txBox="1"/>
          <p:nvPr/>
        </p:nvSpPr>
        <p:spPr>
          <a:xfrm>
            <a:off x="6387477" y="2199952"/>
            <a:ext cx="1620957" cy="307777"/>
          </a:xfrm>
          <a:prstGeom prst="rect">
            <a:avLst/>
          </a:prstGeom>
          <a:noFill/>
        </p:spPr>
        <p:txBody>
          <a:bodyPr wrap="none" rtlCol="0">
            <a:spAutoFit/>
          </a:bodyPr>
          <a:lstStyle/>
          <a:p>
            <a:pPr algn="ctr"/>
            <a:r>
              <a:rPr lang="en-IN" sz="1400" dirty="0">
                <a:effectLst>
                  <a:outerShdw blurRad="38100" dist="38100" dir="2700000" algn="tl">
                    <a:srgbClr val="000000">
                      <a:alpha val="43137"/>
                    </a:srgbClr>
                  </a:outerShdw>
                </a:effectLst>
                <a:latin typeface="Press Start 2P" panose="00000500000000000000" pitchFamily="2" charset="0"/>
              </a:rPr>
              <a:t>Tridente</a:t>
            </a:r>
          </a:p>
        </p:txBody>
      </p:sp>
      <p:pic>
        <p:nvPicPr>
          <p:cNvPr id="40" name="Picture 39" descr="A picture containing container, square&#10;&#10;Description automatically generated">
            <a:extLst>
              <a:ext uri="{FF2B5EF4-FFF2-40B4-BE49-F238E27FC236}">
                <a16:creationId xmlns:a16="http://schemas.microsoft.com/office/drawing/2014/main" id="{9D10C9A3-39BD-5D01-6E7F-8D56A0417D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0329" y="7691004"/>
            <a:ext cx="784150" cy="784150"/>
          </a:xfrm>
          <a:prstGeom prst="rect">
            <a:avLst/>
          </a:prstGeom>
        </p:spPr>
      </p:pic>
      <p:pic>
        <p:nvPicPr>
          <p:cNvPr id="41" name="Picture 40" descr="A picture containing container, square&#10;&#10;Description automatically generated">
            <a:extLst>
              <a:ext uri="{FF2B5EF4-FFF2-40B4-BE49-F238E27FC236}">
                <a16:creationId xmlns:a16="http://schemas.microsoft.com/office/drawing/2014/main" id="{CD68C734-0DFB-F212-46D7-AD1A3F98F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39" y="7632090"/>
            <a:ext cx="1747837" cy="1747837"/>
          </a:xfrm>
          <a:prstGeom prst="rect">
            <a:avLst/>
          </a:prstGeom>
        </p:spPr>
      </p:pic>
      <p:pic>
        <p:nvPicPr>
          <p:cNvPr id="43" name="Picture 42" descr="A picture containing container, square&#10;&#10;Description automatically generated">
            <a:extLst>
              <a:ext uri="{FF2B5EF4-FFF2-40B4-BE49-F238E27FC236}">
                <a16:creationId xmlns:a16="http://schemas.microsoft.com/office/drawing/2014/main" id="{B2FC5F01-84C1-B144-B0B0-FD21DFE4A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0165" y="8125507"/>
            <a:ext cx="1262339" cy="1262339"/>
          </a:xfrm>
          <a:prstGeom prst="rect">
            <a:avLst/>
          </a:prstGeom>
        </p:spPr>
      </p:pic>
      <p:pic>
        <p:nvPicPr>
          <p:cNvPr id="29" name="Picture 28" descr="A model of a house&#10;&#10;Description automatically generated with medium confidence">
            <a:extLst>
              <a:ext uri="{FF2B5EF4-FFF2-40B4-BE49-F238E27FC236}">
                <a16:creationId xmlns:a16="http://schemas.microsoft.com/office/drawing/2014/main" id="{93AB0B57-19FE-E03A-364E-490FF0E354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7189" y="6066746"/>
            <a:ext cx="2217336" cy="2117547"/>
          </a:xfrm>
          <a:prstGeom prst="rect">
            <a:avLst/>
          </a:prstGeom>
        </p:spPr>
      </p:pic>
      <p:pic>
        <p:nvPicPr>
          <p:cNvPr id="23" name="Picture 22" descr="A picture containing building material, toy, brick&#10;&#10;Description automatically generated">
            <a:extLst>
              <a:ext uri="{FF2B5EF4-FFF2-40B4-BE49-F238E27FC236}">
                <a16:creationId xmlns:a16="http://schemas.microsoft.com/office/drawing/2014/main" id="{F8653A36-6452-256D-9CD9-8BA173F4B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3506" y="7315166"/>
            <a:ext cx="593089" cy="593089"/>
          </a:xfrm>
          <a:prstGeom prst="rect">
            <a:avLst/>
          </a:prstGeom>
        </p:spPr>
      </p:pic>
      <p:pic>
        <p:nvPicPr>
          <p:cNvPr id="21" name="Picture 20" descr="A picture containing building material, brick&#10;&#10;Description automatically generated">
            <a:extLst>
              <a:ext uri="{FF2B5EF4-FFF2-40B4-BE49-F238E27FC236}">
                <a16:creationId xmlns:a16="http://schemas.microsoft.com/office/drawing/2014/main" id="{745FCC0D-D4F9-2449-7AEE-17D6A6070B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6473" y="7716517"/>
            <a:ext cx="923350" cy="923350"/>
          </a:xfrm>
          <a:prstGeom prst="rect">
            <a:avLst/>
          </a:prstGeom>
        </p:spPr>
      </p:pic>
      <p:pic>
        <p:nvPicPr>
          <p:cNvPr id="37" name="Picture 36" descr="Shape&#10;&#10;Description automatically generated with medium confidence">
            <a:extLst>
              <a:ext uri="{FF2B5EF4-FFF2-40B4-BE49-F238E27FC236}">
                <a16:creationId xmlns:a16="http://schemas.microsoft.com/office/drawing/2014/main" id="{5A0355FB-6C7A-D425-7E52-91CFA901A5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0433" y="4956560"/>
            <a:ext cx="365919" cy="365919"/>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7A32BAAC-0BD0-327F-91F3-8021D8EA54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2504" y="4960657"/>
            <a:ext cx="357725" cy="357725"/>
          </a:xfrm>
          <a:prstGeom prst="rect">
            <a:avLst/>
          </a:prstGeom>
        </p:spPr>
      </p:pic>
      <p:pic>
        <p:nvPicPr>
          <p:cNvPr id="48" name="Picture 47" descr="A picture containing text, toy&#10;&#10;Description automatically generated">
            <a:extLst>
              <a:ext uri="{FF2B5EF4-FFF2-40B4-BE49-F238E27FC236}">
                <a16:creationId xmlns:a16="http://schemas.microsoft.com/office/drawing/2014/main" id="{A320FBCE-12C5-4578-A89B-CEBC876B38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0246" y="4916881"/>
            <a:ext cx="686465" cy="686465"/>
          </a:xfrm>
          <a:prstGeom prst="rect">
            <a:avLst/>
          </a:prstGeom>
        </p:spPr>
      </p:pic>
      <p:pic>
        <p:nvPicPr>
          <p:cNvPr id="5" name="Imagen 4">
            <a:extLst>
              <a:ext uri="{FF2B5EF4-FFF2-40B4-BE49-F238E27FC236}">
                <a16:creationId xmlns:a16="http://schemas.microsoft.com/office/drawing/2014/main" id="{6D1688E6-68F1-4C5F-8117-14DDF7FE88A1}"/>
              </a:ext>
            </a:extLst>
          </p:cNvPr>
          <p:cNvPicPr>
            <a:picLocks noChangeAspect="1"/>
          </p:cNvPicPr>
          <p:nvPr/>
        </p:nvPicPr>
        <p:blipFill>
          <a:blip r:embed="rId11"/>
          <a:stretch>
            <a:fillRect/>
          </a:stretch>
        </p:blipFill>
        <p:spPr>
          <a:xfrm>
            <a:off x="7616473" y="2620405"/>
            <a:ext cx="2207568" cy="3218780"/>
          </a:xfrm>
          <a:prstGeom prst="rect">
            <a:avLst/>
          </a:prstGeom>
        </p:spPr>
      </p:pic>
    </p:spTree>
    <p:extLst>
      <p:ext uri="{BB962C8B-B14F-4D97-AF65-F5344CB8AC3E}">
        <p14:creationId xmlns:p14="http://schemas.microsoft.com/office/powerpoint/2010/main" val="94751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strVal val="#ppt_w*0.70"/>
                                          </p:val>
                                        </p:tav>
                                        <p:tav tm="100000">
                                          <p:val>
                                            <p:strVal val="#ppt_w"/>
                                          </p:val>
                                        </p:tav>
                                      </p:tavLst>
                                    </p:anim>
                                    <p:anim calcmode="lin" valueType="num">
                                      <p:cBhvr>
                                        <p:cTn id="8" dur="250" fill="hold"/>
                                        <p:tgtEl>
                                          <p:spTgt spid="15"/>
                                        </p:tgtEl>
                                        <p:attrNameLst>
                                          <p:attrName>ppt_h</p:attrName>
                                        </p:attrNameLst>
                                      </p:cBhvr>
                                      <p:tavLst>
                                        <p:tav tm="0">
                                          <p:val>
                                            <p:strVal val="#ppt_h"/>
                                          </p:val>
                                        </p:tav>
                                        <p:tav tm="100000">
                                          <p:val>
                                            <p:strVal val="#ppt_h"/>
                                          </p:val>
                                        </p:tav>
                                      </p:tavLst>
                                    </p:anim>
                                    <p:animEffect transition="in" filter="fade">
                                      <p:cBhvr>
                                        <p:cTn id="9" dur="250"/>
                                        <p:tgtEl>
                                          <p:spTgt spid="15"/>
                                        </p:tgtEl>
                                      </p:cBhvr>
                                    </p:animEffect>
                                  </p:childTnLst>
                                </p:cTn>
                              </p:par>
                              <p:par>
                                <p:cTn id="10" presetID="26" presetClass="emph" presetSubtype="0" fill="hold" nodeType="withEffect">
                                  <p:stCondLst>
                                    <p:cond delay="0"/>
                                  </p:stCondLst>
                                  <p:childTnLst>
                                    <p:animEffect transition="out" filter="fade">
                                      <p:cBhvr>
                                        <p:cTn id="11" dur="3000" tmFilter="0, 0; .2, .5; .8, .5; 1, 0"/>
                                        <p:tgtEl>
                                          <p:spTgt spid="46"/>
                                        </p:tgtEl>
                                      </p:cBhvr>
                                    </p:animEffect>
                                    <p:animScale>
                                      <p:cBhvr>
                                        <p:cTn id="12" dur="1500" autoRev="1" fill="hold"/>
                                        <p:tgtEl>
                                          <p:spTgt spid="46"/>
                                        </p:tgtEl>
                                      </p:cBhvr>
                                      <p:by x="105000" y="105000"/>
                                    </p:animScale>
                                  </p:childTnLst>
                                </p:cTn>
                              </p:par>
                              <p:par>
                                <p:cTn id="13" presetID="26" presetClass="emph" presetSubtype="0" fill="hold" nodeType="withEffect">
                                  <p:stCondLst>
                                    <p:cond delay="0"/>
                                  </p:stCondLst>
                                  <p:childTnLst>
                                    <p:animEffect transition="out" filter="fade">
                                      <p:cBhvr>
                                        <p:cTn id="14" dur="3000" tmFilter="0, 0; .2, .5; .8, .5; 1, 0"/>
                                        <p:tgtEl>
                                          <p:spTgt spid="37"/>
                                        </p:tgtEl>
                                      </p:cBhvr>
                                    </p:animEffect>
                                    <p:animScale>
                                      <p:cBhvr>
                                        <p:cTn id="15" dur="1500" autoRev="1" fill="hold"/>
                                        <p:tgtEl>
                                          <p:spTgt spid="37"/>
                                        </p:tgtEl>
                                      </p:cBhvr>
                                      <p:by x="105000" y="105000"/>
                                    </p:animScale>
                                  </p:childTnLst>
                                </p:cTn>
                              </p:par>
                              <p:par>
                                <p:cTn id="16" presetID="26" presetClass="emph" presetSubtype="0" fill="hold" nodeType="withEffect">
                                  <p:stCondLst>
                                    <p:cond delay="0"/>
                                  </p:stCondLst>
                                  <p:childTnLst>
                                    <p:animEffect transition="out" filter="fade">
                                      <p:cBhvr>
                                        <p:cTn id="17" dur="3000" tmFilter="0, 0; .2, .5; .8, .5; 1, 0"/>
                                        <p:tgtEl>
                                          <p:spTgt spid="48"/>
                                        </p:tgtEl>
                                      </p:cBhvr>
                                    </p:animEffect>
                                    <p:animScale>
                                      <p:cBhvr>
                                        <p:cTn id="18" dur="1500" autoRev="1" fill="hold"/>
                                        <p:tgtEl>
                                          <p:spTgt spid="48"/>
                                        </p:tgtEl>
                                      </p:cBhvr>
                                      <p:by x="105000" y="105000"/>
                                    </p:animScale>
                                  </p:childTnLst>
                                </p:cTn>
                              </p:par>
                              <p:par>
                                <p:cTn id="19" presetID="64" presetClass="path" presetSubtype="0" accel="50000" decel="50000" fill="hold" nodeType="withEffect">
                                  <p:stCondLst>
                                    <p:cond delay="0"/>
                                  </p:stCondLst>
                                  <p:childTnLst>
                                    <p:animMotion origin="layout" path="M -4.58333E-6 7.40741E-7 L -4.58333E-6 -0.41088 " pathEditMode="relative" rAng="0" ptsTypes="AA">
                                      <p:cBhvr>
                                        <p:cTn id="20" dur="2500" fill="hold"/>
                                        <p:tgtEl>
                                          <p:spTgt spid="29"/>
                                        </p:tgtEl>
                                        <p:attrNameLst>
                                          <p:attrName>ppt_x</p:attrName>
                                          <p:attrName>ppt_y</p:attrName>
                                        </p:attrNameLst>
                                      </p:cBhvr>
                                      <p:rCtr x="0" y="-20556"/>
                                    </p:animMotion>
                                  </p:childTnLst>
                                </p:cTn>
                              </p:par>
                              <p:par>
                                <p:cTn id="21" presetID="64" presetClass="path" presetSubtype="0" accel="50000" decel="50000" fill="hold" nodeType="withEffect">
                                  <p:stCondLst>
                                    <p:cond delay="250"/>
                                  </p:stCondLst>
                                  <p:childTnLst>
                                    <p:animMotion origin="layout" path="M 1.11022E-16 -1.48148E-6 L 1.11022E-16 -0.41088 " pathEditMode="relative" rAng="0" ptsTypes="AA">
                                      <p:cBhvr>
                                        <p:cTn id="22" dur="2500" fill="hold"/>
                                        <p:tgtEl>
                                          <p:spTgt spid="21"/>
                                        </p:tgtEl>
                                        <p:attrNameLst>
                                          <p:attrName>ppt_x</p:attrName>
                                          <p:attrName>ppt_y</p:attrName>
                                        </p:attrNameLst>
                                      </p:cBhvr>
                                      <p:rCtr x="0" y="-20556"/>
                                    </p:animMotion>
                                  </p:childTnLst>
                                </p:cTn>
                              </p:par>
                              <p:par>
                                <p:cTn id="23" presetID="64" presetClass="path" presetSubtype="0" accel="50000" decel="50000" fill="hold" nodeType="withEffect">
                                  <p:stCondLst>
                                    <p:cond delay="500"/>
                                  </p:stCondLst>
                                  <p:childTnLst>
                                    <p:animMotion origin="layout" path="M 1.66667E-6 -2.59259E-6 L 1.66667E-6 -0.41088 " pathEditMode="relative" rAng="0" ptsTypes="AA">
                                      <p:cBhvr>
                                        <p:cTn id="24" dur="2500" fill="hold"/>
                                        <p:tgtEl>
                                          <p:spTgt spid="23"/>
                                        </p:tgtEl>
                                        <p:attrNameLst>
                                          <p:attrName>ppt_x</p:attrName>
                                          <p:attrName>ppt_y</p:attrName>
                                        </p:attrNameLst>
                                      </p:cBhvr>
                                      <p:rCtr x="0" y="-20556"/>
                                    </p:animMotion>
                                  </p:childTnLst>
                                </p:cTn>
                              </p:par>
                              <p:par>
                                <p:cTn id="25" presetID="64" presetClass="path" presetSubtype="0" accel="50000" decel="50000" fill="hold" nodeType="withEffect">
                                  <p:stCondLst>
                                    <p:cond delay="750"/>
                                  </p:stCondLst>
                                  <p:childTnLst>
                                    <p:animMotion origin="layout" path="M -4.58333E-6 3.33333E-6 L -4.58333E-6 -0.41088 " pathEditMode="relative" rAng="0" ptsTypes="AA">
                                      <p:cBhvr>
                                        <p:cTn id="26" dur="2500" fill="hold"/>
                                        <p:tgtEl>
                                          <p:spTgt spid="41"/>
                                        </p:tgtEl>
                                        <p:attrNameLst>
                                          <p:attrName>ppt_x</p:attrName>
                                          <p:attrName>ppt_y</p:attrName>
                                        </p:attrNameLst>
                                      </p:cBhvr>
                                      <p:rCtr x="0" y="-20556"/>
                                    </p:animMotion>
                                  </p:childTnLst>
                                </p:cTn>
                              </p:par>
                              <p:par>
                                <p:cTn id="27" presetID="64" presetClass="path" presetSubtype="0" accel="50000" decel="50000" fill="hold" nodeType="withEffect">
                                  <p:stCondLst>
                                    <p:cond delay="1000"/>
                                  </p:stCondLst>
                                  <p:childTnLst>
                                    <p:animMotion origin="layout" path="M -4.375E-6 -7.40741E-7 L -4.375E-6 -0.41088 " pathEditMode="relative" rAng="0" ptsTypes="AA">
                                      <p:cBhvr>
                                        <p:cTn id="28" dur="2500" fill="hold"/>
                                        <p:tgtEl>
                                          <p:spTgt spid="43"/>
                                        </p:tgtEl>
                                        <p:attrNameLst>
                                          <p:attrName>ppt_x</p:attrName>
                                          <p:attrName>ppt_y</p:attrName>
                                        </p:attrNameLst>
                                      </p:cBhvr>
                                      <p:rCtr x="0" y="-20556"/>
                                    </p:animMotion>
                                  </p:childTnLst>
                                </p:cTn>
                              </p:par>
                              <p:par>
                                <p:cTn id="29" presetID="64" presetClass="path" presetSubtype="0" accel="50000" decel="50000" fill="hold" nodeType="withEffect">
                                  <p:stCondLst>
                                    <p:cond delay="1250"/>
                                  </p:stCondLst>
                                  <p:childTnLst>
                                    <p:animMotion origin="layout" path="M 3.54167E-6 -2.59259E-6 L 3.54167E-6 -0.41088 " pathEditMode="relative" rAng="0" ptsTypes="AA">
                                      <p:cBhvr>
                                        <p:cTn id="30" dur="2500" fill="hold"/>
                                        <p:tgtEl>
                                          <p:spTgt spid="40"/>
                                        </p:tgtEl>
                                        <p:attrNameLst>
                                          <p:attrName>ppt_x</p:attrName>
                                          <p:attrName>ppt_y</p:attrName>
                                        </p:attrNameLst>
                                      </p:cBhvr>
                                      <p:rCtr x="0" y="-20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ondos de pantalla : torre, Minecraft, noche, azul claro, fuego ...">
            <a:extLst>
              <a:ext uri="{FF2B5EF4-FFF2-40B4-BE49-F238E27FC236}">
                <a16:creationId xmlns:a16="http://schemas.microsoft.com/office/drawing/2014/main" id="{A99CF7A0-44B5-4777-904C-65027019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A16D7CDA-BD66-CF33-31DF-9DD4FD9BF6DF}"/>
              </a:ext>
            </a:extLst>
          </p:cNvPr>
          <p:cNvSpPr/>
          <p:nvPr/>
        </p:nvSpPr>
        <p:spPr>
          <a:xfrm>
            <a:off x="847757" y="504616"/>
            <a:ext cx="3105151"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2F8CDCC-5EF1-523F-6808-BCC02F07EF97}"/>
              </a:ext>
            </a:extLst>
          </p:cNvPr>
          <p:cNvSpPr txBox="1"/>
          <p:nvPr/>
        </p:nvSpPr>
        <p:spPr>
          <a:xfrm>
            <a:off x="899445" y="686767"/>
            <a:ext cx="2954655" cy="461665"/>
          </a:xfrm>
          <a:prstGeom prst="rect">
            <a:avLst/>
          </a:prstGeom>
          <a:noFill/>
        </p:spPr>
        <p:txBody>
          <a:bodyPr wrap="none" rtlCol="0">
            <a:spAutoFit/>
          </a:bodyPr>
          <a:lstStyle/>
          <a:p>
            <a:pPr algn="ctr"/>
            <a:r>
              <a:rPr lang="en-IN" sz="24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Monstruos</a:t>
            </a:r>
            <a:endPar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pic>
        <p:nvPicPr>
          <p:cNvPr id="13" name="Imagen 12">
            <a:extLst>
              <a:ext uri="{FF2B5EF4-FFF2-40B4-BE49-F238E27FC236}">
                <a16:creationId xmlns:a16="http://schemas.microsoft.com/office/drawing/2014/main" id="{1E01F0E1-1C6A-401D-8F4A-B722A9D80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33" y="1622055"/>
            <a:ext cx="11432605" cy="5081158"/>
          </a:xfrm>
          <a:prstGeom prst="rect">
            <a:avLst/>
          </a:prstGeom>
        </p:spPr>
      </p:pic>
    </p:spTree>
    <p:extLst>
      <p:ext uri="{BB962C8B-B14F-4D97-AF65-F5344CB8AC3E}">
        <p14:creationId xmlns:p14="http://schemas.microsoft.com/office/powerpoint/2010/main" val="8066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3C18BF1-7500-4832-AC74-964101FC811A}"/>
              </a:ext>
            </a:extLst>
          </p:cNvPr>
          <p:cNvSpPr/>
          <p:nvPr/>
        </p:nvSpPr>
        <p:spPr>
          <a:xfrm>
            <a:off x="1303662" y="807126"/>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6E6E6"/>
                </a:solidFill>
                <a:latin typeface="rubik" panose="00000500000000000000"/>
              </a:rPr>
              <a:t>Zombie</a:t>
            </a:r>
            <a:endParaRPr lang="en-IN" sz="3600" dirty="0"/>
          </a:p>
        </p:txBody>
      </p:sp>
      <p:sp>
        <p:nvSpPr>
          <p:cNvPr id="3" name="Rectangle: Rounded Corners 8">
            <a:extLst>
              <a:ext uri="{FF2B5EF4-FFF2-40B4-BE49-F238E27FC236}">
                <a16:creationId xmlns:a16="http://schemas.microsoft.com/office/drawing/2014/main" id="{01B4A170-39D3-4949-800E-39F8A1E3F131}"/>
              </a:ext>
            </a:extLst>
          </p:cNvPr>
          <p:cNvSpPr/>
          <p:nvPr/>
        </p:nvSpPr>
        <p:spPr>
          <a:xfrm>
            <a:off x="1059774" y="2303504"/>
            <a:ext cx="4228253" cy="2694381"/>
          </a:xfrm>
          <a:prstGeom prst="roundRect">
            <a:avLst>
              <a:gd name="adj" fmla="val 2419"/>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9">
            <a:extLst>
              <a:ext uri="{FF2B5EF4-FFF2-40B4-BE49-F238E27FC236}">
                <a16:creationId xmlns:a16="http://schemas.microsoft.com/office/drawing/2014/main" id="{D47F238D-FD9E-4BDB-AE80-F277DE8A6C46}"/>
              </a:ext>
            </a:extLst>
          </p:cNvPr>
          <p:cNvSpPr/>
          <p:nvPr/>
        </p:nvSpPr>
        <p:spPr>
          <a:xfrm>
            <a:off x="1059775" y="2303504"/>
            <a:ext cx="4228252" cy="2694381"/>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Los </a:t>
            </a:r>
            <a:r>
              <a:rPr lang="es-ES" dirty="0" err="1"/>
              <a:t>Zombies</a:t>
            </a:r>
            <a:r>
              <a:rPr lang="es-ES" dirty="0"/>
              <a:t> son mobs hostiles no-muertos comunes que atacan a jugadores, aldeanos y huevos de tortuga. Arden a la luz del día, al igual que otros mobs no-muertos. En el </a:t>
            </a:r>
            <a:r>
              <a:rPr lang="es-ES" dirty="0" err="1"/>
              <a:t>Overworld</a:t>
            </a:r>
            <a:r>
              <a:rPr lang="es-ES" dirty="0"/>
              <a:t>, los </a:t>
            </a:r>
            <a:r>
              <a:rPr lang="es-ES" dirty="0" err="1"/>
              <a:t>Zombies</a:t>
            </a:r>
            <a:r>
              <a:rPr lang="es-ES" dirty="0"/>
              <a:t> aparecen en grupos de 4 con un nivel de luz de 7 o menos.</a:t>
            </a:r>
            <a:endParaRPr lang="en-IN" dirty="0"/>
          </a:p>
        </p:txBody>
      </p:sp>
      <p:pic>
        <p:nvPicPr>
          <p:cNvPr id="10242" name="Picture 2" descr="Minecraft Cartoon Zombie | Zombie cartoon, Minecraft art, Minecraft ...">
            <a:extLst>
              <a:ext uri="{FF2B5EF4-FFF2-40B4-BE49-F238E27FC236}">
                <a16:creationId xmlns:a16="http://schemas.microsoft.com/office/drawing/2014/main" id="{F42BBC7B-C695-45E9-A40C-B583C6BC4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540" y="898308"/>
            <a:ext cx="2552048" cy="459828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ownload Png Image Report - Minecraft Little Zombie Pigman Transparent ...">
            <a:extLst>
              <a:ext uri="{FF2B5EF4-FFF2-40B4-BE49-F238E27FC236}">
                <a16:creationId xmlns:a16="http://schemas.microsoft.com/office/drawing/2014/main" id="{55A920E0-9879-4C62-9EFB-03B231E90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766" y="3197450"/>
            <a:ext cx="2552049" cy="255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91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8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4679D6-B0E3-45B0-ABE0-EB107AF32DBD}"/>
              </a:ext>
            </a:extLst>
          </p:cNvPr>
          <p:cNvSpPr/>
          <p:nvPr/>
        </p:nvSpPr>
        <p:spPr>
          <a:xfrm>
            <a:off x="1453977" y="883362"/>
            <a:ext cx="3822700" cy="62111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6E6E6"/>
                </a:solidFill>
                <a:latin typeface="rubik" panose="00000500000000000000"/>
              </a:rPr>
              <a:t>Creeper</a:t>
            </a:r>
            <a:endParaRPr lang="en-IN" sz="3600" dirty="0"/>
          </a:p>
        </p:txBody>
      </p:sp>
      <p:sp>
        <p:nvSpPr>
          <p:cNvPr id="3" name="Rectangle: Rounded Corners 9">
            <a:extLst>
              <a:ext uri="{FF2B5EF4-FFF2-40B4-BE49-F238E27FC236}">
                <a16:creationId xmlns:a16="http://schemas.microsoft.com/office/drawing/2014/main" id="{EE97F833-7F9C-4398-9B20-E986FF106A3C}"/>
              </a:ext>
            </a:extLst>
          </p:cNvPr>
          <p:cNvSpPr/>
          <p:nvPr/>
        </p:nvSpPr>
        <p:spPr>
          <a:xfrm>
            <a:off x="969365" y="1998435"/>
            <a:ext cx="4791922" cy="3087132"/>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Creeper es el nombre dado a un enemigo ficticio encontrado en el videojuego Minecraft, cuya forma de ataque es explotar cerca de su objetivo.</a:t>
            </a:r>
          </a:p>
          <a:p>
            <a:pPr algn="ctr"/>
            <a:r>
              <a:rPr lang="es-ES" dirty="0"/>
              <a:t>El Creeper se ha convertido en un personaje icónico y altamente reconocido de Minecraft, a menudo siendo considerado uno de los enemigos más importantes del juego. </a:t>
            </a:r>
          </a:p>
        </p:txBody>
      </p:sp>
      <p:sp>
        <p:nvSpPr>
          <p:cNvPr id="4" name="Rectangle: Rounded Corners 8">
            <a:extLst>
              <a:ext uri="{FF2B5EF4-FFF2-40B4-BE49-F238E27FC236}">
                <a16:creationId xmlns:a16="http://schemas.microsoft.com/office/drawing/2014/main" id="{945177A2-4DC5-4FBC-9119-4C9F1496E5F5}"/>
              </a:ext>
            </a:extLst>
          </p:cNvPr>
          <p:cNvSpPr/>
          <p:nvPr/>
        </p:nvSpPr>
        <p:spPr>
          <a:xfrm>
            <a:off x="969365" y="1998435"/>
            <a:ext cx="4791922" cy="3087132"/>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Imagen 6">
            <a:extLst>
              <a:ext uri="{FF2B5EF4-FFF2-40B4-BE49-F238E27FC236}">
                <a16:creationId xmlns:a16="http://schemas.microsoft.com/office/drawing/2014/main" id="{3A220315-40BE-4AD8-BD50-CD127B536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709" y="794327"/>
            <a:ext cx="5801927" cy="5705606"/>
          </a:xfrm>
          <a:prstGeom prst="rect">
            <a:avLst/>
          </a:prstGeom>
        </p:spPr>
      </p:pic>
    </p:spTree>
    <p:extLst>
      <p:ext uri="{BB962C8B-B14F-4D97-AF65-F5344CB8AC3E}">
        <p14:creationId xmlns:p14="http://schemas.microsoft.com/office/powerpoint/2010/main" val="335180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8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8">
            <a:extLst>
              <a:ext uri="{FF2B5EF4-FFF2-40B4-BE49-F238E27FC236}">
                <a16:creationId xmlns:a16="http://schemas.microsoft.com/office/drawing/2014/main" id="{34AC105C-87CF-49C9-B1B8-A76319DD61FC}"/>
              </a:ext>
            </a:extLst>
          </p:cNvPr>
          <p:cNvSpPr/>
          <p:nvPr/>
        </p:nvSpPr>
        <p:spPr>
          <a:xfrm>
            <a:off x="744581" y="1784646"/>
            <a:ext cx="4478773" cy="3288708"/>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9">
            <a:extLst>
              <a:ext uri="{FF2B5EF4-FFF2-40B4-BE49-F238E27FC236}">
                <a16:creationId xmlns:a16="http://schemas.microsoft.com/office/drawing/2014/main" id="{5F17AAFB-4412-4AF8-81FA-A807C8E55E52}"/>
              </a:ext>
            </a:extLst>
          </p:cNvPr>
          <p:cNvSpPr/>
          <p:nvPr/>
        </p:nvSpPr>
        <p:spPr>
          <a:xfrm>
            <a:off x="744581" y="1784646"/>
            <a:ext cx="4478773" cy="3288708"/>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La Enderdragón, es la jefe principal del juego. Solo se genera de forma natural en su hábitat, El End.</a:t>
            </a:r>
          </a:p>
          <a:p>
            <a:pPr algn="ctr"/>
            <a:r>
              <a:rPr lang="es-ES" dirty="0"/>
              <a:t>La Enderdragón es una de las pocas criaturas que interactúan con el ambiente.</a:t>
            </a:r>
          </a:p>
          <a:p>
            <a:pPr algn="ctr"/>
            <a:r>
              <a:rPr lang="es-ES" dirty="0"/>
              <a:t>La Enderdragón aumenta su vida al recibir un contacto con un haz de energía desde los bloques que están sobre los pilares de obsidiana.</a:t>
            </a:r>
            <a:endParaRPr lang="en-IN" dirty="0"/>
          </a:p>
        </p:txBody>
      </p:sp>
      <p:sp>
        <p:nvSpPr>
          <p:cNvPr id="4" name="Rectangle: Rounded Corners 1">
            <a:extLst>
              <a:ext uri="{FF2B5EF4-FFF2-40B4-BE49-F238E27FC236}">
                <a16:creationId xmlns:a16="http://schemas.microsoft.com/office/drawing/2014/main" id="{338FD390-AC31-4EE3-B3ED-B8730FFB7412}"/>
              </a:ext>
            </a:extLst>
          </p:cNvPr>
          <p:cNvSpPr/>
          <p:nvPr/>
        </p:nvSpPr>
        <p:spPr>
          <a:xfrm>
            <a:off x="952935" y="642577"/>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6E6E6"/>
                </a:solidFill>
                <a:latin typeface="rubik" panose="00000500000000000000"/>
              </a:rPr>
              <a:t>Dragon</a:t>
            </a:r>
            <a:endParaRPr lang="en-IN" sz="3600" dirty="0"/>
          </a:p>
        </p:txBody>
      </p:sp>
      <p:pic>
        <p:nvPicPr>
          <p:cNvPr id="6" name="Imagen 5">
            <a:extLst>
              <a:ext uri="{FF2B5EF4-FFF2-40B4-BE49-F238E27FC236}">
                <a16:creationId xmlns:a16="http://schemas.microsoft.com/office/drawing/2014/main" id="{73628695-5623-40C9-9C93-231F10F54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968648" y="-116693"/>
            <a:ext cx="5223352" cy="4448328"/>
          </a:xfrm>
          <a:prstGeom prst="rect">
            <a:avLst/>
          </a:prstGeom>
        </p:spPr>
      </p:pic>
      <p:pic>
        <p:nvPicPr>
          <p:cNvPr id="7" name="Imagen 6">
            <a:extLst>
              <a:ext uri="{FF2B5EF4-FFF2-40B4-BE49-F238E27FC236}">
                <a16:creationId xmlns:a16="http://schemas.microsoft.com/office/drawing/2014/main" id="{DB985906-6E06-42AC-877C-29B36AF09F4C}"/>
              </a:ext>
            </a:extLst>
          </p:cNvPr>
          <p:cNvPicPr>
            <a:picLocks noChangeAspect="1"/>
          </p:cNvPicPr>
          <p:nvPr/>
        </p:nvPicPr>
        <p:blipFill>
          <a:blip r:embed="rId3"/>
          <a:stretch>
            <a:fillRect/>
          </a:stretch>
        </p:blipFill>
        <p:spPr>
          <a:xfrm>
            <a:off x="5677337" y="4039730"/>
            <a:ext cx="3478060" cy="2608545"/>
          </a:xfrm>
          <a:prstGeom prst="ellipse">
            <a:avLst/>
          </a:prstGeom>
          <a:ln>
            <a:noFill/>
          </a:ln>
          <a:effectLst>
            <a:softEdge rad="112500"/>
          </a:effectLst>
        </p:spPr>
      </p:pic>
    </p:spTree>
    <p:extLst>
      <p:ext uri="{BB962C8B-B14F-4D97-AF65-F5344CB8AC3E}">
        <p14:creationId xmlns:p14="http://schemas.microsoft.com/office/powerpoint/2010/main" val="54856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378EF0EB-27E4-1DC5-DE87-187DAA5C9B34}"/>
              </a:ext>
            </a:extLst>
          </p:cNvPr>
          <p:cNvSpPr/>
          <p:nvPr/>
        </p:nvSpPr>
        <p:spPr>
          <a:xfrm>
            <a:off x="2400216" y="2096769"/>
            <a:ext cx="2364682" cy="337693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2AA1E2B3-24FA-6A0C-A7A5-44480B6931C2}"/>
              </a:ext>
            </a:extLst>
          </p:cNvPr>
          <p:cNvSpPr/>
          <p:nvPr/>
        </p:nvSpPr>
        <p:spPr>
          <a:xfrm>
            <a:off x="4184649" y="871432"/>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1970EB4-8113-2C3F-A5E2-2D6F9B2826DE}"/>
              </a:ext>
            </a:extLst>
          </p:cNvPr>
          <p:cNvSpPr txBox="1"/>
          <p:nvPr/>
        </p:nvSpPr>
        <p:spPr>
          <a:xfrm>
            <a:off x="4964928" y="1053583"/>
            <a:ext cx="2262158" cy="369332"/>
          </a:xfrm>
          <a:prstGeom prst="rect">
            <a:avLst/>
          </a:prstGeom>
          <a:noFill/>
        </p:spPr>
        <p:txBody>
          <a:bodyPr wrap="none" rtlCol="0">
            <a:spAutoFit/>
          </a:bodyPr>
          <a:lstStyle/>
          <a:p>
            <a:pPr algn="ctr"/>
            <a:r>
              <a:rPr lang="en-IN"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Minerales</a:t>
            </a:r>
            <a:endPar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4" name="Rectangle 3">
            <a:extLst>
              <a:ext uri="{FF2B5EF4-FFF2-40B4-BE49-F238E27FC236}">
                <a16:creationId xmlns:a16="http://schemas.microsoft.com/office/drawing/2014/main" id="{BE48E061-A147-E335-D6C4-5AD8C0C8D17F}"/>
              </a:ext>
            </a:extLst>
          </p:cNvPr>
          <p:cNvSpPr/>
          <p:nvPr/>
        </p:nvSpPr>
        <p:spPr>
          <a:xfrm>
            <a:off x="2427622" y="2115403"/>
            <a:ext cx="2306472" cy="3330054"/>
          </a:xfrm>
          <a:prstGeom prst="rect">
            <a:avLst/>
          </a:prstGeom>
          <a:solidFill>
            <a:schemeClr val="tx1">
              <a:lumMod val="95000"/>
              <a:lumOff val="5000"/>
            </a:schemeClr>
          </a:solidFill>
          <a:ln>
            <a:noFill/>
          </a:ln>
          <a:effectLst>
            <a:outerShdw blurRad="228600" dist="165100" dir="2700000" algn="tl" rotWithShape="0">
              <a:prstClr val="black">
                <a:alpha val="5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4F5AAF4-3BB5-FB25-3AD4-CCF11FDA0B70}"/>
              </a:ext>
            </a:extLst>
          </p:cNvPr>
          <p:cNvSpPr/>
          <p:nvPr/>
        </p:nvSpPr>
        <p:spPr>
          <a:xfrm>
            <a:off x="4942764" y="2115403"/>
            <a:ext cx="2306472" cy="3330054"/>
          </a:xfrm>
          <a:prstGeom prst="rect">
            <a:avLst/>
          </a:prstGeom>
          <a:solidFill>
            <a:schemeClr val="tx1">
              <a:lumMod val="95000"/>
              <a:lumOff val="5000"/>
            </a:schemeClr>
          </a:solidFill>
          <a:ln>
            <a:noFill/>
          </a:ln>
          <a:effectLst>
            <a:outerShdw blurRad="228600" dist="165100" dir="2700000" algn="tl" rotWithShape="0">
              <a:prstClr val="black">
                <a:alpha val="5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7438454-A081-4F87-C182-F9D0FFE1F7D0}"/>
              </a:ext>
            </a:extLst>
          </p:cNvPr>
          <p:cNvSpPr/>
          <p:nvPr/>
        </p:nvSpPr>
        <p:spPr>
          <a:xfrm>
            <a:off x="7457906" y="2115403"/>
            <a:ext cx="2306472" cy="3330054"/>
          </a:xfrm>
          <a:prstGeom prst="rect">
            <a:avLst/>
          </a:prstGeom>
          <a:solidFill>
            <a:schemeClr val="tx1">
              <a:lumMod val="95000"/>
              <a:lumOff val="5000"/>
            </a:schemeClr>
          </a:solidFill>
          <a:ln>
            <a:noFill/>
          </a:ln>
          <a:effectLst>
            <a:outerShdw blurRad="228600" dist="165100" dir="2700000" algn="tl" rotWithShape="0">
              <a:prstClr val="black">
                <a:alpha val="5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1513DFFD-E9F2-D62E-0ADC-F3D22EF2635A}"/>
              </a:ext>
            </a:extLst>
          </p:cNvPr>
          <p:cNvGrpSpPr/>
          <p:nvPr/>
        </p:nvGrpSpPr>
        <p:grpSpPr>
          <a:xfrm>
            <a:off x="1503452" y="3429000"/>
            <a:ext cx="462117" cy="470273"/>
            <a:chOff x="1503452" y="3254477"/>
            <a:chExt cx="462117" cy="470273"/>
          </a:xfrm>
        </p:grpSpPr>
        <p:sp>
          <p:nvSpPr>
            <p:cNvPr id="7" name="Rectangle 6">
              <a:extLst>
                <a:ext uri="{FF2B5EF4-FFF2-40B4-BE49-F238E27FC236}">
                  <a16:creationId xmlns:a16="http://schemas.microsoft.com/office/drawing/2014/main" id="{2FFBE92D-AAC3-5A84-20F8-FE0699FF8880}"/>
                </a:ext>
              </a:extLst>
            </p:cNvPr>
            <p:cNvSpPr/>
            <p:nvPr/>
          </p:nvSpPr>
          <p:spPr>
            <a:xfrm>
              <a:off x="1503452" y="3254477"/>
              <a:ext cx="462117" cy="462117"/>
            </a:xfrm>
            <a:prstGeom prst="rect">
              <a:avLst/>
            </a:prstGeom>
            <a:solidFill>
              <a:srgbClr val="3B852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BD7049E-4FFE-7820-7DDF-763669D66BC6}"/>
                </a:ext>
              </a:extLst>
            </p:cNvPr>
            <p:cNvSpPr/>
            <p:nvPr/>
          </p:nvSpPr>
          <p:spPr>
            <a:xfrm>
              <a:off x="1504720" y="3679031"/>
              <a:ext cx="459581" cy="45719"/>
            </a:xfrm>
            <a:prstGeom prst="rect">
              <a:avLst/>
            </a:prstGeom>
            <a:solidFill>
              <a:srgbClr val="2A6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27D776C-CDDE-3798-285A-E3EE6897DABE}"/>
                </a:ext>
              </a:extLst>
            </p:cNvPr>
            <p:cNvSpPr/>
            <p:nvPr/>
          </p:nvSpPr>
          <p:spPr>
            <a:xfrm>
              <a:off x="1504720" y="3254477"/>
              <a:ext cx="459581" cy="45719"/>
            </a:xfrm>
            <a:prstGeom prst="rect">
              <a:avLst/>
            </a:prstGeom>
            <a:solidFill>
              <a:srgbClr val="69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Shape 26">
              <a:extLst>
                <a:ext uri="{FF2B5EF4-FFF2-40B4-BE49-F238E27FC236}">
                  <a16:creationId xmlns:a16="http://schemas.microsoft.com/office/drawing/2014/main" id="{E684F5A1-72E0-BD95-31E6-7631B7AD067B}"/>
                </a:ext>
              </a:extLst>
            </p:cNvPr>
            <p:cNvSpPr/>
            <p:nvPr/>
          </p:nvSpPr>
          <p:spPr>
            <a:xfrm>
              <a:off x="1649265" y="3414539"/>
              <a:ext cx="170490" cy="141993"/>
            </a:xfrm>
            <a:custGeom>
              <a:avLst/>
              <a:gdLst>
                <a:gd name="connsiteX0" fmla="*/ 357202 w 705095"/>
                <a:gd name="connsiteY0" fmla="*/ 0 h 587239"/>
                <a:gd name="connsiteX1" fmla="*/ 475412 w 705095"/>
                <a:gd name="connsiteY1" fmla="*/ 0 h 587239"/>
                <a:gd name="connsiteX2" fmla="*/ 475412 w 705095"/>
                <a:gd name="connsiteY2" fmla="*/ 118210 h 587239"/>
                <a:gd name="connsiteX3" fmla="*/ 474563 w 705095"/>
                <a:gd name="connsiteY3" fmla="*/ 118210 h 587239"/>
                <a:gd name="connsiteX4" fmla="*/ 474563 w 705095"/>
                <a:gd name="connsiteY4" fmla="*/ 235050 h 587239"/>
                <a:gd name="connsiteX5" fmla="*/ 705095 w 705095"/>
                <a:gd name="connsiteY5" fmla="*/ 235050 h 587239"/>
                <a:gd name="connsiteX6" fmla="*/ 705095 w 705095"/>
                <a:gd name="connsiteY6" fmla="*/ 349350 h 587239"/>
                <a:gd name="connsiteX7" fmla="*/ 474563 w 705095"/>
                <a:gd name="connsiteY7" fmla="*/ 349350 h 587239"/>
                <a:gd name="connsiteX8" fmla="*/ 474563 w 705095"/>
                <a:gd name="connsiteY8" fmla="*/ 582782 h 587239"/>
                <a:gd name="connsiteX9" fmla="*/ 473009 w 705095"/>
                <a:gd name="connsiteY9" fmla="*/ 581780 h 587239"/>
                <a:gd name="connsiteX10" fmla="*/ 473009 w 705095"/>
                <a:gd name="connsiteY10" fmla="*/ 587239 h 587239"/>
                <a:gd name="connsiteX11" fmla="*/ 354799 w 705095"/>
                <a:gd name="connsiteY11" fmla="*/ 587239 h 587239"/>
                <a:gd name="connsiteX12" fmla="*/ 354799 w 705095"/>
                <a:gd name="connsiteY12" fmla="*/ 523247 h 587239"/>
                <a:gd name="connsiteX13" fmla="*/ 265256 w 705095"/>
                <a:gd name="connsiteY13" fmla="*/ 523247 h 587239"/>
                <a:gd name="connsiteX14" fmla="*/ 265256 w 705095"/>
                <a:gd name="connsiteY14" fmla="*/ 459255 h 587239"/>
                <a:gd name="connsiteX15" fmla="*/ 176398 w 705095"/>
                <a:gd name="connsiteY15" fmla="*/ 459255 h 587239"/>
                <a:gd name="connsiteX16" fmla="*/ 176398 w 705095"/>
                <a:gd name="connsiteY16" fmla="*/ 396072 h 587239"/>
                <a:gd name="connsiteX17" fmla="*/ 103389 w 705095"/>
                <a:gd name="connsiteY17" fmla="*/ 396072 h 587239"/>
                <a:gd name="connsiteX18" fmla="*/ 103389 w 705095"/>
                <a:gd name="connsiteY18" fmla="*/ 349867 h 587239"/>
                <a:gd name="connsiteX19" fmla="*/ 0 w 705095"/>
                <a:gd name="connsiteY19" fmla="*/ 349867 h 587239"/>
                <a:gd name="connsiteX20" fmla="*/ 0 w 705095"/>
                <a:gd name="connsiteY20" fmla="*/ 231657 h 587239"/>
                <a:gd name="connsiteX21" fmla="*/ 103389 w 705095"/>
                <a:gd name="connsiteY21" fmla="*/ 231657 h 587239"/>
                <a:gd name="connsiteX22" fmla="*/ 103389 w 705095"/>
                <a:gd name="connsiteY22" fmla="*/ 172552 h 587239"/>
                <a:gd name="connsiteX23" fmla="*/ 176398 w 705095"/>
                <a:gd name="connsiteY23" fmla="*/ 172552 h 587239"/>
                <a:gd name="connsiteX24" fmla="*/ 176398 w 705095"/>
                <a:gd name="connsiteY24" fmla="*/ 118210 h 587239"/>
                <a:gd name="connsiteX25" fmla="*/ 266800 w 705095"/>
                <a:gd name="connsiteY25" fmla="*/ 118210 h 587239"/>
                <a:gd name="connsiteX26" fmla="*/ 266800 w 705095"/>
                <a:gd name="connsiteY26" fmla="*/ 59105 h 587239"/>
                <a:gd name="connsiteX27" fmla="*/ 357202 w 705095"/>
                <a:gd name="connsiteY27" fmla="*/ 59105 h 58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05095" h="587239">
                  <a:moveTo>
                    <a:pt x="357202" y="0"/>
                  </a:moveTo>
                  <a:lnTo>
                    <a:pt x="475412" y="0"/>
                  </a:lnTo>
                  <a:lnTo>
                    <a:pt x="475412" y="118210"/>
                  </a:lnTo>
                  <a:lnTo>
                    <a:pt x="474563" y="118210"/>
                  </a:lnTo>
                  <a:lnTo>
                    <a:pt x="474563" y="235050"/>
                  </a:lnTo>
                  <a:lnTo>
                    <a:pt x="705095" y="235050"/>
                  </a:lnTo>
                  <a:lnTo>
                    <a:pt x="705095" y="349350"/>
                  </a:lnTo>
                  <a:lnTo>
                    <a:pt x="474563" y="349350"/>
                  </a:lnTo>
                  <a:lnTo>
                    <a:pt x="474563" y="582782"/>
                  </a:lnTo>
                  <a:lnTo>
                    <a:pt x="473009" y="581780"/>
                  </a:lnTo>
                  <a:lnTo>
                    <a:pt x="473009" y="587239"/>
                  </a:lnTo>
                  <a:lnTo>
                    <a:pt x="354799" y="587239"/>
                  </a:lnTo>
                  <a:lnTo>
                    <a:pt x="354799" y="523247"/>
                  </a:lnTo>
                  <a:lnTo>
                    <a:pt x="265256" y="523247"/>
                  </a:lnTo>
                  <a:lnTo>
                    <a:pt x="265256" y="459255"/>
                  </a:lnTo>
                  <a:lnTo>
                    <a:pt x="176398" y="459255"/>
                  </a:lnTo>
                  <a:lnTo>
                    <a:pt x="176398" y="396072"/>
                  </a:lnTo>
                  <a:lnTo>
                    <a:pt x="103389" y="396072"/>
                  </a:lnTo>
                  <a:lnTo>
                    <a:pt x="103389" y="349867"/>
                  </a:lnTo>
                  <a:lnTo>
                    <a:pt x="0" y="349867"/>
                  </a:lnTo>
                  <a:lnTo>
                    <a:pt x="0" y="231657"/>
                  </a:lnTo>
                  <a:lnTo>
                    <a:pt x="103389" y="231657"/>
                  </a:lnTo>
                  <a:lnTo>
                    <a:pt x="103389" y="172552"/>
                  </a:lnTo>
                  <a:lnTo>
                    <a:pt x="176398" y="172552"/>
                  </a:lnTo>
                  <a:lnTo>
                    <a:pt x="176398" y="118210"/>
                  </a:lnTo>
                  <a:lnTo>
                    <a:pt x="266800" y="118210"/>
                  </a:lnTo>
                  <a:lnTo>
                    <a:pt x="266800" y="59105"/>
                  </a:lnTo>
                  <a:lnTo>
                    <a:pt x="357202" y="59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29" name="Group 28">
            <a:extLst>
              <a:ext uri="{FF2B5EF4-FFF2-40B4-BE49-F238E27FC236}">
                <a16:creationId xmlns:a16="http://schemas.microsoft.com/office/drawing/2014/main" id="{3F57CA72-144D-0C89-73F9-230BEF44377C}"/>
              </a:ext>
            </a:extLst>
          </p:cNvPr>
          <p:cNvGrpSpPr/>
          <p:nvPr/>
        </p:nvGrpSpPr>
        <p:grpSpPr>
          <a:xfrm flipH="1">
            <a:off x="10225163" y="3429000"/>
            <a:ext cx="462117" cy="470273"/>
            <a:chOff x="1503452" y="3254477"/>
            <a:chExt cx="462117" cy="470273"/>
          </a:xfrm>
        </p:grpSpPr>
        <p:sp>
          <p:nvSpPr>
            <p:cNvPr id="30" name="Rectangle 29">
              <a:hlinkClick r:id="" action="ppaction://hlinkshowjump?jump=nextslide"/>
              <a:extLst>
                <a:ext uri="{FF2B5EF4-FFF2-40B4-BE49-F238E27FC236}">
                  <a16:creationId xmlns:a16="http://schemas.microsoft.com/office/drawing/2014/main" id="{E2B0C734-048D-18BD-9627-E14C58268E33}"/>
                </a:ext>
              </a:extLst>
            </p:cNvPr>
            <p:cNvSpPr/>
            <p:nvPr/>
          </p:nvSpPr>
          <p:spPr>
            <a:xfrm>
              <a:off x="1503452" y="3254477"/>
              <a:ext cx="462117" cy="462117"/>
            </a:xfrm>
            <a:prstGeom prst="rect">
              <a:avLst/>
            </a:prstGeom>
            <a:solidFill>
              <a:srgbClr val="3B852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2C7A496-7456-D0EA-6FB4-B8C0C6A32E67}"/>
                </a:ext>
              </a:extLst>
            </p:cNvPr>
            <p:cNvSpPr/>
            <p:nvPr/>
          </p:nvSpPr>
          <p:spPr>
            <a:xfrm>
              <a:off x="1504720" y="3679031"/>
              <a:ext cx="459581" cy="45719"/>
            </a:xfrm>
            <a:prstGeom prst="rect">
              <a:avLst/>
            </a:prstGeom>
            <a:solidFill>
              <a:srgbClr val="2A6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A3CD56AB-5AFE-7803-4449-2332521AD6C3}"/>
                </a:ext>
              </a:extLst>
            </p:cNvPr>
            <p:cNvSpPr/>
            <p:nvPr/>
          </p:nvSpPr>
          <p:spPr>
            <a:xfrm>
              <a:off x="1504720" y="3254477"/>
              <a:ext cx="459581" cy="45719"/>
            </a:xfrm>
            <a:prstGeom prst="rect">
              <a:avLst/>
            </a:prstGeom>
            <a:solidFill>
              <a:srgbClr val="69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a:extLst>
                <a:ext uri="{FF2B5EF4-FFF2-40B4-BE49-F238E27FC236}">
                  <a16:creationId xmlns:a16="http://schemas.microsoft.com/office/drawing/2014/main" id="{7A464243-16ED-B6D4-44AE-E0825B89C0D1}"/>
                </a:ext>
              </a:extLst>
            </p:cNvPr>
            <p:cNvSpPr/>
            <p:nvPr/>
          </p:nvSpPr>
          <p:spPr>
            <a:xfrm>
              <a:off x="1649265" y="3414539"/>
              <a:ext cx="170490" cy="141993"/>
            </a:xfrm>
            <a:custGeom>
              <a:avLst/>
              <a:gdLst>
                <a:gd name="connsiteX0" fmla="*/ 357202 w 705095"/>
                <a:gd name="connsiteY0" fmla="*/ 0 h 587239"/>
                <a:gd name="connsiteX1" fmla="*/ 475412 w 705095"/>
                <a:gd name="connsiteY1" fmla="*/ 0 h 587239"/>
                <a:gd name="connsiteX2" fmla="*/ 475412 w 705095"/>
                <a:gd name="connsiteY2" fmla="*/ 118210 h 587239"/>
                <a:gd name="connsiteX3" fmla="*/ 474563 w 705095"/>
                <a:gd name="connsiteY3" fmla="*/ 118210 h 587239"/>
                <a:gd name="connsiteX4" fmla="*/ 474563 w 705095"/>
                <a:gd name="connsiteY4" fmla="*/ 235050 h 587239"/>
                <a:gd name="connsiteX5" fmla="*/ 705095 w 705095"/>
                <a:gd name="connsiteY5" fmla="*/ 235050 h 587239"/>
                <a:gd name="connsiteX6" fmla="*/ 705095 w 705095"/>
                <a:gd name="connsiteY6" fmla="*/ 349350 h 587239"/>
                <a:gd name="connsiteX7" fmla="*/ 474563 w 705095"/>
                <a:gd name="connsiteY7" fmla="*/ 349350 h 587239"/>
                <a:gd name="connsiteX8" fmla="*/ 474563 w 705095"/>
                <a:gd name="connsiteY8" fmla="*/ 582782 h 587239"/>
                <a:gd name="connsiteX9" fmla="*/ 473009 w 705095"/>
                <a:gd name="connsiteY9" fmla="*/ 581780 h 587239"/>
                <a:gd name="connsiteX10" fmla="*/ 473009 w 705095"/>
                <a:gd name="connsiteY10" fmla="*/ 587239 h 587239"/>
                <a:gd name="connsiteX11" fmla="*/ 354799 w 705095"/>
                <a:gd name="connsiteY11" fmla="*/ 587239 h 587239"/>
                <a:gd name="connsiteX12" fmla="*/ 354799 w 705095"/>
                <a:gd name="connsiteY12" fmla="*/ 523247 h 587239"/>
                <a:gd name="connsiteX13" fmla="*/ 265256 w 705095"/>
                <a:gd name="connsiteY13" fmla="*/ 523247 h 587239"/>
                <a:gd name="connsiteX14" fmla="*/ 265256 w 705095"/>
                <a:gd name="connsiteY14" fmla="*/ 459255 h 587239"/>
                <a:gd name="connsiteX15" fmla="*/ 176398 w 705095"/>
                <a:gd name="connsiteY15" fmla="*/ 459255 h 587239"/>
                <a:gd name="connsiteX16" fmla="*/ 176398 w 705095"/>
                <a:gd name="connsiteY16" fmla="*/ 396072 h 587239"/>
                <a:gd name="connsiteX17" fmla="*/ 103389 w 705095"/>
                <a:gd name="connsiteY17" fmla="*/ 396072 h 587239"/>
                <a:gd name="connsiteX18" fmla="*/ 103389 w 705095"/>
                <a:gd name="connsiteY18" fmla="*/ 349867 h 587239"/>
                <a:gd name="connsiteX19" fmla="*/ 0 w 705095"/>
                <a:gd name="connsiteY19" fmla="*/ 349867 h 587239"/>
                <a:gd name="connsiteX20" fmla="*/ 0 w 705095"/>
                <a:gd name="connsiteY20" fmla="*/ 231657 h 587239"/>
                <a:gd name="connsiteX21" fmla="*/ 103389 w 705095"/>
                <a:gd name="connsiteY21" fmla="*/ 231657 h 587239"/>
                <a:gd name="connsiteX22" fmla="*/ 103389 w 705095"/>
                <a:gd name="connsiteY22" fmla="*/ 172552 h 587239"/>
                <a:gd name="connsiteX23" fmla="*/ 176398 w 705095"/>
                <a:gd name="connsiteY23" fmla="*/ 172552 h 587239"/>
                <a:gd name="connsiteX24" fmla="*/ 176398 w 705095"/>
                <a:gd name="connsiteY24" fmla="*/ 118210 h 587239"/>
                <a:gd name="connsiteX25" fmla="*/ 266800 w 705095"/>
                <a:gd name="connsiteY25" fmla="*/ 118210 h 587239"/>
                <a:gd name="connsiteX26" fmla="*/ 266800 w 705095"/>
                <a:gd name="connsiteY26" fmla="*/ 59105 h 587239"/>
                <a:gd name="connsiteX27" fmla="*/ 357202 w 705095"/>
                <a:gd name="connsiteY27" fmla="*/ 59105 h 58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05095" h="587239">
                  <a:moveTo>
                    <a:pt x="357202" y="0"/>
                  </a:moveTo>
                  <a:lnTo>
                    <a:pt x="475412" y="0"/>
                  </a:lnTo>
                  <a:lnTo>
                    <a:pt x="475412" y="118210"/>
                  </a:lnTo>
                  <a:lnTo>
                    <a:pt x="474563" y="118210"/>
                  </a:lnTo>
                  <a:lnTo>
                    <a:pt x="474563" y="235050"/>
                  </a:lnTo>
                  <a:lnTo>
                    <a:pt x="705095" y="235050"/>
                  </a:lnTo>
                  <a:lnTo>
                    <a:pt x="705095" y="349350"/>
                  </a:lnTo>
                  <a:lnTo>
                    <a:pt x="474563" y="349350"/>
                  </a:lnTo>
                  <a:lnTo>
                    <a:pt x="474563" y="582782"/>
                  </a:lnTo>
                  <a:lnTo>
                    <a:pt x="473009" y="581780"/>
                  </a:lnTo>
                  <a:lnTo>
                    <a:pt x="473009" y="587239"/>
                  </a:lnTo>
                  <a:lnTo>
                    <a:pt x="354799" y="587239"/>
                  </a:lnTo>
                  <a:lnTo>
                    <a:pt x="354799" y="523247"/>
                  </a:lnTo>
                  <a:lnTo>
                    <a:pt x="265256" y="523247"/>
                  </a:lnTo>
                  <a:lnTo>
                    <a:pt x="265256" y="459255"/>
                  </a:lnTo>
                  <a:lnTo>
                    <a:pt x="176398" y="459255"/>
                  </a:lnTo>
                  <a:lnTo>
                    <a:pt x="176398" y="396072"/>
                  </a:lnTo>
                  <a:lnTo>
                    <a:pt x="103389" y="396072"/>
                  </a:lnTo>
                  <a:lnTo>
                    <a:pt x="103389" y="349867"/>
                  </a:lnTo>
                  <a:lnTo>
                    <a:pt x="0" y="349867"/>
                  </a:lnTo>
                  <a:lnTo>
                    <a:pt x="0" y="231657"/>
                  </a:lnTo>
                  <a:lnTo>
                    <a:pt x="103389" y="231657"/>
                  </a:lnTo>
                  <a:lnTo>
                    <a:pt x="103389" y="172552"/>
                  </a:lnTo>
                  <a:lnTo>
                    <a:pt x="176398" y="172552"/>
                  </a:lnTo>
                  <a:lnTo>
                    <a:pt x="176398" y="118210"/>
                  </a:lnTo>
                  <a:lnTo>
                    <a:pt x="266800" y="118210"/>
                  </a:lnTo>
                  <a:lnTo>
                    <a:pt x="266800" y="59105"/>
                  </a:lnTo>
                  <a:lnTo>
                    <a:pt x="357202" y="59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60" name="Rectangle 59">
            <a:extLst>
              <a:ext uri="{FF2B5EF4-FFF2-40B4-BE49-F238E27FC236}">
                <a16:creationId xmlns:a16="http://schemas.microsoft.com/office/drawing/2014/main" id="{704EC350-59F9-6A50-C77C-B5AEF4E2DA08}"/>
              </a:ext>
            </a:extLst>
          </p:cNvPr>
          <p:cNvSpPr/>
          <p:nvPr/>
        </p:nvSpPr>
        <p:spPr>
          <a:xfrm>
            <a:off x="4913659" y="2096769"/>
            <a:ext cx="2364682" cy="337693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61" name="Rectangle 60">
            <a:extLst>
              <a:ext uri="{FF2B5EF4-FFF2-40B4-BE49-F238E27FC236}">
                <a16:creationId xmlns:a16="http://schemas.microsoft.com/office/drawing/2014/main" id="{F7E1721B-E145-551D-2F3C-8CBBBC7AC90A}"/>
              </a:ext>
            </a:extLst>
          </p:cNvPr>
          <p:cNvSpPr/>
          <p:nvPr/>
        </p:nvSpPr>
        <p:spPr>
          <a:xfrm>
            <a:off x="7424155" y="2096769"/>
            <a:ext cx="2364682" cy="337693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16" name="Marcador de posición de imagen 15">
            <a:extLst>
              <a:ext uri="{FF2B5EF4-FFF2-40B4-BE49-F238E27FC236}">
                <a16:creationId xmlns:a16="http://schemas.microsoft.com/office/drawing/2014/main" id="{D4E62AD3-C15F-4ACB-9A36-CEEEB6AB6751}"/>
              </a:ext>
            </a:extLst>
          </p:cNvPr>
          <p:cNvPicPr>
            <a:picLocks noGrp="1" noChangeAspect="1"/>
          </p:cNvPicPr>
          <p:nvPr>
            <p:ph type="pic" sz="quarter" idx="10"/>
          </p:nvPr>
        </p:nvPicPr>
        <p:blipFill>
          <a:blip r:embed="rId2"/>
          <a:srcRect l="15355" r="15355"/>
          <a:stretch>
            <a:fillRect/>
          </a:stretch>
        </p:blipFill>
        <p:spPr>
          <a:prstGeom prst="rect">
            <a:avLst/>
          </a:prstGeom>
        </p:spPr>
      </p:pic>
      <p:pic>
        <p:nvPicPr>
          <p:cNvPr id="17" name="Marcador de posición de imagen 16">
            <a:extLst>
              <a:ext uri="{FF2B5EF4-FFF2-40B4-BE49-F238E27FC236}">
                <a16:creationId xmlns:a16="http://schemas.microsoft.com/office/drawing/2014/main" id="{7111D3CA-59A0-4546-82CE-8D852D1CDA7A}"/>
              </a:ext>
            </a:extLst>
          </p:cNvPr>
          <p:cNvPicPr>
            <a:picLocks noGrp="1" noChangeAspect="1"/>
          </p:cNvPicPr>
          <p:nvPr>
            <p:ph type="pic" sz="quarter" idx="12"/>
          </p:nvPr>
        </p:nvPicPr>
        <p:blipFill>
          <a:blip r:embed="rId3"/>
          <a:srcRect l="15355" r="15355"/>
          <a:stretch>
            <a:fillRect/>
          </a:stretch>
        </p:blipFill>
        <p:spPr>
          <a:prstGeom prst="rect">
            <a:avLst/>
          </a:prstGeom>
        </p:spPr>
      </p:pic>
      <p:pic>
        <p:nvPicPr>
          <p:cNvPr id="11266" name="Picture 2">
            <a:extLst>
              <a:ext uri="{FF2B5EF4-FFF2-40B4-BE49-F238E27FC236}">
                <a16:creationId xmlns:a16="http://schemas.microsoft.com/office/drawing/2014/main" id="{35FAA5E9-7B7C-4243-9DA1-97DA57CADD9A}"/>
              </a:ext>
            </a:extLst>
          </p:cNvPr>
          <p:cNvPicPr>
            <a:picLocks noGrp="1" noChangeAspect="1" noChangeArrowheads="1"/>
          </p:cNvPicPr>
          <p:nvPr>
            <p:ph type="pic" sz="quarter" idx="11"/>
          </p:nvPr>
        </p:nvPicPr>
        <p:blipFill>
          <a:blip r:embed="rId4">
            <a:extLst>
              <a:ext uri="{28A0092B-C50C-407E-A947-70E740481C1C}">
                <a14:useLocalDpi xmlns:a14="http://schemas.microsoft.com/office/drawing/2010/main" val="0"/>
              </a:ext>
            </a:extLst>
          </a:blip>
          <a:srcRect l="15379" r="1537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30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1000" fill="hold"/>
                                        <p:tgtEl>
                                          <p:spTgt spid="59"/>
                                        </p:tgtEl>
                                        <p:attrNameLst>
                                          <p:attrName>ppt_x</p:attrName>
                                        </p:attrNameLst>
                                      </p:cBhvr>
                                      <p:tavLst>
                                        <p:tav tm="0">
                                          <p:val>
                                            <p:strVal val="0-#ppt_w/2"/>
                                          </p:val>
                                        </p:tav>
                                        <p:tav tm="100000">
                                          <p:val>
                                            <p:strVal val="#ppt_x"/>
                                          </p:val>
                                        </p:tav>
                                      </p:tavLst>
                                    </p:anim>
                                    <p:anim calcmode="lin" valueType="num">
                                      <p:cBhvr additive="base">
                                        <p:cTn id="8" dur="10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1000" fill="hold"/>
                                        <p:tgtEl>
                                          <p:spTgt spid="60"/>
                                        </p:tgtEl>
                                        <p:attrNameLst>
                                          <p:attrName>ppt_x</p:attrName>
                                        </p:attrNameLst>
                                      </p:cBhvr>
                                      <p:tavLst>
                                        <p:tav tm="0">
                                          <p:val>
                                            <p:strVal val="#ppt_x"/>
                                          </p:val>
                                        </p:tav>
                                        <p:tav tm="100000">
                                          <p:val>
                                            <p:strVal val="#ppt_x"/>
                                          </p:val>
                                        </p:tav>
                                      </p:tavLst>
                                    </p:anim>
                                    <p:anim calcmode="lin" valueType="num">
                                      <p:cBhvr additive="base">
                                        <p:cTn id="20" dur="10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1+#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1000" fill="hold"/>
                                        <p:tgtEl>
                                          <p:spTgt spid="61"/>
                                        </p:tgtEl>
                                        <p:attrNameLst>
                                          <p:attrName>ppt_x</p:attrName>
                                        </p:attrNameLst>
                                      </p:cBhvr>
                                      <p:tavLst>
                                        <p:tav tm="0">
                                          <p:val>
                                            <p:strVal val="1+#ppt_w/2"/>
                                          </p:val>
                                        </p:tav>
                                        <p:tav tm="100000">
                                          <p:val>
                                            <p:strVal val="#ppt_x"/>
                                          </p:val>
                                        </p:tav>
                                      </p:tavLst>
                                    </p:anim>
                                    <p:anim calcmode="lin" valueType="num">
                                      <p:cBhvr additive="base">
                                        <p:cTn id="28" dur="1000" fill="hold"/>
                                        <p:tgtEl>
                                          <p:spTgt spid="61"/>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4" grpId="0" animBg="1"/>
      <p:bldP spid="5" grpId="0" animBg="1"/>
      <p:bldP spid="6"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
            <a:extLst>
              <a:ext uri="{FF2B5EF4-FFF2-40B4-BE49-F238E27FC236}">
                <a16:creationId xmlns:a16="http://schemas.microsoft.com/office/drawing/2014/main" id="{FFC8EFFB-DD66-4530-8982-BB5524DD7BDC}"/>
              </a:ext>
            </a:extLst>
          </p:cNvPr>
          <p:cNvSpPr/>
          <p:nvPr/>
        </p:nvSpPr>
        <p:spPr>
          <a:xfrm>
            <a:off x="952935" y="642577"/>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6E6E6"/>
                </a:solidFill>
                <a:latin typeface="rubik" panose="00000500000000000000"/>
              </a:rPr>
              <a:t>Diamante</a:t>
            </a:r>
            <a:endParaRPr lang="en-IN" sz="3600" dirty="0"/>
          </a:p>
        </p:txBody>
      </p:sp>
      <p:sp>
        <p:nvSpPr>
          <p:cNvPr id="6" name="Rectangle: Rounded Corners 3">
            <a:extLst>
              <a:ext uri="{FF2B5EF4-FFF2-40B4-BE49-F238E27FC236}">
                <a16:creationId xmlns:a16="http://schemas.microsoft.com/office/drawing/2014/main" id="{6817EFF3-647A-493C-8C2D-AA8114BF3E07}"/>
              </a:ext>
            </a:extLst>
          </p:cNvPr>
          <p:cNvSpPr/>
          <p:nvPr/>
        </p:nvSpPr>
        <p:spPr>
          <a:xfrm>
            <a:off x="658299" y="1709789"/>
            <a:ext cx="10890697" cy="3438422"/>
          </a:xfrm>
          <a:prstGeom prst="roundRect">
            <a:avLst>
              <a:gd name="adj" fmla="val 0"/>
            </a:avLst>
          </a:prstGeom>
          <a:gradFill>
            <a:gsLst>
              <a:gs pos="3540">
                <a:srgbClr val="D9D9D9"/>
              </a:gs>
              <a:gs pos="84000">
                <a:srgbClr val="ADADAD"/>
              </a:gs>
              <a:gs pos="100000">
                <a:schemeClr val="bg1">
                  <a:lumMod val="8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338" name="Picture 2" descr="Minecraft Diamond Png - Luisa Rowe">
            <a:extLst>
              <a:ext uri="{FF2B5EF4-FFF2-40B4-BE49-F238E27FC236}">
                <a16:creationId xmlns:a16="http://schemas.microsoft.com/office/drawing/2014/main" id="{D898777C-C462-4E93-893B-3C5472824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578" y="2029216"/>
            <a:ext cx="2590896" cy="27995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4">
            <a:extLst>
              <a:ext uri="{FF2B5EF4-FFF2-40B4-BE49-F238E27FC236}">
                <a16:creationId xmlns:a16="http://schemas.microsoft.com/office/drawing/2014/main" id="{C2CB0596-81C9-4E8C-BCCB-35047857DC47}"/>
              </a:ext>
            </a:extLst>
          </p:cNvPr>
          <p:cNvSpPr txBox="1"/>
          <p:nvPr/>
        </p:nvSpPr>
        <p:spPr>
          <a:xfrm>
            <a:off x="1614834" y="2724960"/>
            <a:ext cx="5061538" cy="1408078"/>
          </a:xfrm>
          <a:prstGeom prst="rect">
            <a:avLst/>
          </a:prstGeom>
          <a:noFill/>
        </p:spPr>
        <p:txBody>
          <a:bodyPr wrap="square" rtlCol="0">
            <a:spAutoFit/>
          </a:bodyPr>
          <a:lstStyle/>
          <a:p>
            <a:pPr>
              <a:lnSpc>
                <a:spcPct val="150000"/>
              </a:lnSpc>
            </a:pPr>
            <a:r>
              <a:rPr lang="es-ES" sz="1200" dirty="0">
                <a:effectLst>
                  <a:outerShdw blurRad="38100" dist="38100" dir="2700000" algn="tl">
                    <a:srgbClr val="000000">
                      <a:alpha val="43137"/>
                    </a:srgbClr>
                  </a:outerShdw>
                </a:effectLst>
                <a:latin typeface="Press Start 2P" panose="00000500000000000000" pitchFamily="2" charset="0"/>
              </a:rPr>
              <a:t>El diamante es un mineral raro obtenido por la rotura de una mena de diamante o en los cofres de botín.</a:t>
            </a:r>
          </a:p>
          <a:p>
            <a:pPr>
              <a:lnSpc>
                <a:spcPct val="150000"/>
              </a:lnSpc>
            </a:pPr>
            <a:endParaRPr lang="es-ES" sz="1200" dirty="0">
              <a:effectLst>
                <a:outerShdw blurRad="38100" dist="38100" dir="2700000" algn="tl">
                  <a:srgbClr val="000000">
                    <a:alpha val="43137"/>
                  </a:srgbClr>
                </a:outerShdw>
              </a:effectLst>
              <a:latin typeface="Press Start 2P" panose="00000500000000000000" pitchFamily="2" charset="0"/>
            </a:endParaRPr>
          </a:p>
        </p:txBody>
      </p:sp>
    </p:spTree>
    <p:extLst>
      <p:ext uri="{BB962C8B-B14F-4D97-AF65-F5344CB8AC3E}">
        <p14:creationId xmlns:p14="http://schemas.microsoft.com/office/powerpoint/2010/main" val="38372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strVal val="#ppt_w*0.70"/>
                                          </p:val>
                                        </p:tav>
                                        <p:tav tm="100000">
                                          <p:val>
                                            <p:strVal val="#ppt_w"/>
                                          </p:val>
                                        </p:tav>
                                      </p:tavLst>
                                    </p:anim>
                                    <p:anim calcmode="lin" valueType="num">
                                      <p:cBhvr>
                                        <p:cTn id="8" dur="250" fill="hold"/>
                                        <p:tgtEl>
                                          <p:spTgt spid="8"/>
                                        </p:tgtEl>
                                        <p:attrNameLst>
                                          <p:attrName>ppt_h</p:attrName>
                                        </p:attrNameLst>
                                      </p:cBhvr>
                                      <p:tavLst>
                                        <p:tav tm="0">
                                          <p:val>
                                            <p:strVal val="#ppt_h"/>
                                          </p:val>
                                        </p:tav>
                                        <p:tav tm="100000">
                                          <p:val>
                                            <p:strVal val="#ppt_h"/>
                                          </p:val>
                                        </p:tav>
                                      </p:tavLst>
                                    </p:anim>
                                    <p:animEffect transition="in" filter="fade">
                                      <p:cBhvr>
                                        <p:cTn id="9"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
            <a:extLst>
              <a:ext uri="{FF2B5EF4-FFF2-40B4-BE49-F238E27FC236}">
                <a16:creationId xmlns:a16="http://schemas.microsoft.com/office/drawing/2014/main" id="{872AB222-A75A-48FB-A775-C82DFB73A0DC}"/>
              </a:ext>
            </a:extLst>
          </p:cNvPr>
          <p:cNvSpPr/>
          <p:nvPr/>
        </p:nvSpPr>
        <p:spPr>
          <a:xfrm>
            <a:off x="952935" y="642577"/>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6E6E6"/>
                </a:solidFill>
                <a:latin typeface="rubik" panose="00000500000000000000"/>
              </a:rPr>
              <a:t>Oro</a:t>
            </a:r>
            <a:endParaRPr lang="en-IN" sz="3600" dirty="0"/>
          </a:p>
        </p:txBody>
      </p:sp>
      <p:sp>
        <p:nvSpPr>
          <p:cNvPr id="6" name="Rectangle: Rounded Corners 3">
            <a:extLst>
              <a:ext uri="{FF2B5EF4-FFF2-40B4-BE49-F238E27FC236}">
                <a16:creationId xmlns:a16="http://schemas.microsoft.com/office/drawing/2014/main" id="{B3BD19DC-3CAA-4D32-A1DF-CCB9729C63DC}"/>
              </a:ext>
            </a:extLst>
          </p:cNvPr>
          <p:cNvSpPr/>
          <p:nvPr/>
        </p:nvSpPr>
        <p:spPr>
          <a:xfrm>
            <a:off x="658299" y="1709789"/>
            <a:ext cx="10890697" cy="3438422"/>
          </a:xfrm>
          <a:prstGeom prst="roundRect">
            <a:avLst>
              <a:gd name="adj" fmla="val 0"/>
            </a:avLst>
          </a:prstGeom>
          <a:gradFill>
            <a:gsLst>
              <a:gs pos="3540">
                <a:srgbClr val="D9D9D9"/>
              </a:gs>
              <a:gs pos="84000">
                <a:srgbClr val="ADADAD"/>
              </a:gs>
              <a:gs pos="100000">
                <a:schemeClr val="bg1">
                  <a:lumMod val="8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14">
            <a:extLst>
              <a:ext uri="{FF2B5EF4-FFF2-40B4-BE49-F238E27FC236}">
                <a16:creationId xmlns:a16="http://schemas.microsoft.com/office/drawing/2014/main" id="{988A8A02-B2EE-4E42-8ACE-E663C9E63645}"/>
              </a:ext>
            </a:extLst>
          </p:cNvPr>
          <p:cNvSpPr txBox="1"/>
          <p:nvPr/>
        </p:nvSpPr>
        <p:spPr>
          <a:xfrm>
            <a:off x="1589782" y="2783106"/>
            <a:ext cx="5061538" cy="1962076"/>
          </a:xfrm>
          <a:prstGeom prst="rect">
            <a:avLst/>
          </a:prstGeom>
          <a:noFill/>
        </p:spPr>
        <p:txBody>
          <a:bodyPr wrap="square" rtlCol="0">
            <a:spAutoFit/>
          </a:bodyPr>
          <a:lstStyle/>
          <a:p>
            <a:pPr>
              <a:lnSpc>
                <a:spcPct val="150000"/>
              </a:lnSpc>
            </a:pPr>
            <a:r>
              <a:rPr lang="es-ES" sz="1200" dirty="0">
                <a:effectLst>
                  <a:outerShdw blurRad="38100" dist="38100" dir="2700000" algn="tl">
                    <a:srgbClr val="000000">
                      <a:alpha val="43137"/>
                    </a:srgbClr>
                  </a:outerShdw>
                </a:effectLst>
                <a:latin typeface="Press Start 2P" panose="00000500000000000000" pitchFamily="2" charset="0"/>
              </a:rPr>
              <a:t>El lingote de oro es un mineral que se obtiene al fundir menas de oro, así como en cofres en las estructuras generadas en el juego.</a:t>
            </a:r>
          </a:p>
          <a:p>
            <a:pPr>
              <a:lnSpc>
                <a:spcPct val="150000"/>
              </a:lnSpc>
            </a:pPr>
            <a:endParaRPr lang="es-ES" sz="1200" dirty="0">
              <a:effectLst>
                <a:outerShdw blurRad="38100" dist="38100" dir="2700000" algn="tl">
                  <a:srgbClr val="000000">
                    <a:alpha val="43137"/>
                  </a:srgbClr>
                </a:outerShdw>
              </a:effectLst>
              <a:latin typeface="Press Start 2P" panose="00000500000000000000" pitchFamily="2" charset="0"/>
            </a:endParaRPr>
          </a:p>
          <a:p>
            <a:pPr>
              <a:lnSpc>
                <a:spcPct val="150000"/>
              </a:lnSpc>
            </a:pPr>
            <a:endParaRPr lang="es-ES" sz="1200" dirty="0">
              <a:effectLst>
                <a:outerShdw blurRad="38100" dist="38100" dir="2700000" algn="tl">
                  <a:srgbClr val="000000">
                    <a:alpha val="43137"/>
                  </a:srgbClr>
                </a:outerShdw>
              </a:effectLst>
              <a:latin typeface="Press Start 2P" panose="00000500000000000000" pitchFamily="2" charset="0"/>
            </a:endParaRPr>
          </a:p>
        </p:txBody>
      </p:sp>
      <p:pic>
        <p:nvPicPr>
          <p:cNvPr id="8" name="Imagen 7">
            <a:extLst>
              <a:ext uri="{FF2B5EF4-FFF2-40B4-BE49-F238E27FC236}">
                <a16:creationId xmlns:a16="http://schemas.microsoft.com/office/drawing/2014/main" id="{BCFCF780-852E-4A36-B75C-11E91EBE9230}"/>
              </a:ext>
            </a:extLst>
          </p:cNvPr>
          <p:cNvPicPr>
            <a:picLocks noChangeAspect="1"/>
          </p:cNvPicPr>
          <p:nvPr/>
        </p:nvPicPr>
        <p:blipFill>
          <a:blip r:embed="rId2"/>
          <a:stretch>
            <a:fillRect/>
          </a:stretch>
        </p:blipFill>
        <p:spPr>
          <a:xfrm>
            <a:off x="6325643" y="523557"/>
            <a:ext cx="6481175" cy="6481175"/>
          </a:xfrm>
          <a:prstGeom prst="rect">
            <a:avLst/>
          </a:prstGeom>
        </p:spPr>
      </p:pic>
    </p:spTree>
    <p:extLst>
      <p:ext uri="{BB962C8B-B14F-4D97-AF65-F5344CB8AC3E}">
        <p14:creationId xmlns:p14="http://schemas.microsoft.com/office/powerpoint/2010/main" val="396696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strVal val="#ppt_w*0.70"/>
                                          </p:val>
                                        </p:tav>
                                        <p:tav tm="100000">
                                          <p:val>
                                            <p:strVal val="#ppt_w"/>
                                          </p:val>
                                        </p:tav>
                                      </p:tavLst>
                                    </p:anim>
                                    <p:anim calcmode="lin" valueType="num">
                                      <p:cBhvr>
                                        <p:cTn id="8" dur="250" fill="hold"/>
                                        <p:tgtEl>
                                          <p:spTgt spid="7"/>
                                        </p:tgtEl>
                                        <p:attrNameLst>
                                          <p:attrName>ppt_h</p:attrName>
                                        </p:attrNameLst>
                                      </p:cBhvr>
                                      <p:tavLst>
                                        <p:tav tm="0">
                                          <p:val>
                                            <p:strVal val="#ppt_h"/>
                                          </p:val>
                                        </p:tav>
                                        <p:tav tm="100000">
                                          <p:val>
                                            <p:strVal val="#ppt_h"/>
                                          </p:val>
                                        </p:tav>
                                      </p:tavLst>
                                    </p:anim>
                                    <p:animEffect transition="in" filter="fade">
                                      <p:cBhvr>
                                        <p:cTn id="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
            <a:extLst>
              <a:ext uri="{FF2B5EF4-FFF2-40B4-BE49-F238E27FC236}">
                <a16:creationId xmlns:a16="http://schemas.microsoft.com/office/drawing/2014/main" id="{2233C03D-5599-4DB9-B7CB-DED0180EAC5F}"/>
              </a:ext>
            </a:extLst>
          </p:cNvPr>
          <p:cNvSpPr/>
          <p:nvPr/>
        </p:nvSpPr>
        <p:spPr>
          <a:xfrm>
            <a:off x="952935" y="642577"/>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a:solidFill>
                  <a:srgbClr val="E6E6E6"/>
                </a:solidFill>
                <a:latin typeface="rubik" panose="00000500000000000000"/>
              </a:rPr>
              <a:t>Netherite</a:t>
            </a:r>
            <a:endParaRPr lang="en-IN" sz="3600" dirty="0"/>
          </a:p>
        </p:txBody>
      </p:sp>
      <p:sp>
        <p:nvSpPr>
          <p:cNvPr id="6" name="Rectangle: Rounded Corners 3">
            <a:extLst>
              <a:ext uri="{FF2B5EF4-FFF2-40B4-BE49-F238E27FC236}">
                <a16:creationId xmlns:a16="http://schemas.microsoft.com/office/drawing/2014/main" id="{59FF7AD9-2B97-4ECE-AE15-85DD9AC4E418}"/>
              </a:ext>
            </a:extLst>
          </p:cNvPr>
          <p:cNvSpPr/>
          <p:nvPr/>
        </p:nvSpPr>
        <p:spPr>
          <a:xfrm>
            <a:off x="658299" y="1709789"/>
            <a:ext cx="10890697" cy="3438422"/>
          </a:xfrm>
          <a:prstGeom prst="roundRect">
            <a:avLst>
              <a:gd name="adj" fmla="val 0"/>
            </a:avLst>
          </a:prstGeom>
          <a:gradFill>
            <a:gsLst>
              <a:gs pos="3540">
                <a:srgbClr val="D9D9D9"/>
              </a:gs>
              <a:gs pos="84000">
                <a:srgbClr val="ADADAD"/>
              </a:gs>
              <a:gs pos="100000">
                <a:schemeClr val="bg1">
                  <a:lumMod val="8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14">
            <a:extLst>
              <a:ext uri="{FF2B5EF4-FFF2-40B4-BE49-F238E27FC236}">
                <a16:creationId xmlns:a16="http://schemas.microsoft.com/office/drawing/2014/main" id="{2EFCC66A-E9BE-4E68-A57E-44C52FA7D1E2}"/>
              </a:ext>
            </a:extLst>
          </p:cNvPr>
          <p:cNvSpPr txBox="1"/>
          <p:nvPr/>
        </p:nvSpPr>
        <p:spPr>
          <a:xfrm>
            <a:off x="1444669" y="2724960"/>
            <a:ext cx="5061538" cy="1962076"/>
          </a:xfrm>
          <a:prstGeom prst="rect">
            <a:avLst/>
          </a:prstGeom>
          <a:noFill/>
        </p:spPr>
        <p:txBody>
          <a:bodyPr wrap="square" rtlCol="0">
            <a:spAutoFit/>
          </a:bodyPr>
          <a:lstStyle/>
          <a:p>
            <a:pPr>
              <a:lnSpc>
                <a:spcPct val="150000"/>
              </a:lnSpc>
            </a:pPr>
            <a:r>
              <a:rPr lang="es-ES" sz="1200" dirty="0">
                <a:effectLst>
                  <a:outerShdw blurRad="38100" dist="38100" dir="2700000" algn="tl">
                    <a:srgbClr val="000000">
                      <a:alpha val="43137"/>
                    </a:srgbClr>
                  </a:outerShdw>
                </a:effectLst>
                <a:latin typeface="Press Start 2P" panose="00000500000000000000" pitchFamily="2" charset="0"/>
              </a:rPr>
              <a:t>El lingote de oro es un mineral que se obtiene al fundir menas de oro, así como en cofres en las estructuras generadas en el juego.</a:t>
            </a:r>
          </a:p>
          <a:p>
            <a:pPr>
              <a:lnSpc>
                <a:spcPct val="150000"/>
              </a:lnSpc>
            </a:pPr>
            <a:endParaRPr lang="es-ES" sz="1200" dirty="0">
              <a:effectLst>
                <a:outerShdw blurRad="38100" dist="38100" dir="2700000" algn="tl">
                  <a:srgbClr val="000000">
                    <a:alpha val="43137"/>
                  </a:srgbClr>
                </a:outerShdw>
              </a:effectLst>
              <a:latin typeface="Press Start 2P" panose="00000500000000000000" pitchFamily="2" charset="0"/>
            </a:endParaRPr>
          </a:p>
          <a:p>
            <a:pPr>
              <a:lnSpc>
                <a:spcPct val="150000"/>
              </a:lnSpc>
            </a:pPr>
            <a:endParaRPr lang="es-ES" sz="1200" dirty="0">
              <a:effectLst>
                <a:outerShdw blurRad="38100" dist="38100" dir="2700000" algn="tl">
                  <a:srgbClr val="000000">
                    <a:alpha val="43137"/>
                  </a:srgbClr>
                </a:outerShdw>
              </a:effectLst>
              <a:latin typeface="Press Start 2P" panose="00000500000000000000" pitchFamily="2" charset="0"/>
            </a:endParaRPr>
          </a:p>
        </p:txBody>
      </p:sp>
      <p:pic>
        <p:nvPicPr>
          <p:cNvPr id="12290" name="Picture 2" descr="Netherite Ingot – Official Minecraft Wiki">
            <a:extLst>
              <a:ext uri="{FF2B5EF4-FFF2-40B4-BE49-F238E27FC236}">
                <a16:creationId xmlns:a16="http://schemas.microsoft.com/office/drawing/2014/main" id="{9D6C0A29-CDD7-46F7-8511-842B821A6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3188" y="2331928"/>
            <a:ext cx="2194143" cy="219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00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strVal val="#ppt_w*0.70"/>
                                          </p:val>
                                        </p:tav>
                                        <p:tav tm="100000">
                                          <p:val>
                                            <p:strVal val="#ppt_w"/>
                                          </p:val>
                                        </p:tav>
                                      </p:tavLst>
                                    </p:anim>
                                    <p:anim calcmode="lin" valueType="num">
                                      <p:cBhvr>
                                        <p:cTn id="8" dur="250" fill="hold"/>
                                        <p:tgtEl>
                                          <p:spTgt spid="7"/>
                                        </p:tgtEl>
                                        <p:attrNameLst>
                                          <p:attrName>ppt_h</p:attrName>
                                        </p:attrNameLst>
                                      </p:cBhvr>
                                      <p:tavLst>
                                        <p:tav tm="0">
                                          <p:val>
                                            <p:strVal val="#ppt_h"/>
                                          </p:val>
                                        </p:tav>
                                        <p:tav tm="100000">
                                          <p:val>
                                            <p:strVal val="#ppt_h"/>
                                          </p:val>
                                        </p:tav>
                                      </p:tavLst>
                                    </p:anim>
                                    <p:animEffect transition="in" filter="fade">
                                      <p:cBhvr>
                                        <p:cTn id="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70197B-41C2-5EBB-370A-39F3C048553B}"/>
              </a:ext>
            </a:extLst>
          </p:cNvPr>
          <p:cNvSpPr txBox="1"/>
          <p:nvPr/>
        </p:nvSpPr>
        <p:spPr>
          <a:xfrm>
            <a:off x="3310623" y="1264925"/>
            <a:ext cx="5570757" cy="2516073"/>
          </a:xfrm>
          <a:prstGeom prst="rect">
            <a:avLst/>
          </a:prstGeom>
          <a:noFill/>
        </p:spPr>
        <p:txBody>
          <a:bodyPr wrap="none" rtlCol="0">
            <a:spAutoFit/>
          </a:bodyPr>
          <a:lstStyle/>
          <a:p>
            <a:pPr algn="ctr">
              <a:lnSpc>
                <a:spcPct val="150000"/>
              </a:lnSpc>
            </a:pPr>
            <a:r>
              <a:rPr lang="en-IN" sz="60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Muchas</a:t>
            </a:r>
          </a:p>
          <a:p>
            <a:pPr algn="ctr">
              <a:lnSpc>
                <a:spcPct val="150000"/>
              </a:lnSpc>
            </a:pPr>
            <a:r>
              <a:rPr lang="en-IN" sz="60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Gracias</a:t>
            </a:r>
          </a:p>
        </p:txBody>
      </p:sp>
      <p:sp>
        <p:nvSpPr>
          <p:cNvPr id="4" name="Rectangle 3">
            <a:extLst>
              <a:ext uri="{FF2B5EF4-FFF2-40B4-BE49-F238E27FC236}">
                <a16:creationId xmlns:a16="http://schemas.microsoft.com/office/drawing/2014/main" id="{A84E2A76-5F46-1DF5-C775-BE7AD26CC7A6}"/>
              </a:ext>
            </a:extLst>
          </p:cNvPr>
          <p:cNvSpPr/>
          <p:nvPr/>
        </p:nvSpPr>
        <p:spPr>
          <a:xfrm>
            <a:off x="5124450" y="3918300"/>
            <a:ext cx="194310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hlinkClick r:id="" action="ppaction://hlinkshowjump?jump=nextslide"/>
            <a:extLst>
              <a:ext uri="{FF2B5EF4-FFF2-40B4-BE49-F238E27FC236}">
                <a16:creationId xmlns:a16="http://schemas.microsoft.com/office/drawing/2014/main" id="{AD74708E-9FFB-BE37-F29A-9A27B8184F48}"/>
              </a:ext>
            </a:extLst>
          </p:cNvPr>
          <p:cNvSpPr txBox="1"/>
          <p:nvPr/>
        </p:nvSpPr>
        <p:spPr>
          <a:xfrm>
            <a:off x="5618948" y="4042822"/>
            <a:ext cx="954107" cy="276999"/>
          </a:xfrm>
          <a:prstGeom prst="rect">
            <a:avLst/>
          </a:prstGeom>
          <a:noFill/>
        </p:spPr>
        <p:txBody>
          <a:bodyPr wrap="none" rtlCol="0">
            <a:spAutoFit/>
          </a:bodyPr>
          <a:lstStyle/>
          <a:p>
            <a:pPr algn="ctr"/>
            <a:r>
              <a:rPr lang="es-EC"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Salir</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pic>
        <p:nvPicPr>
          <p:cNvPr id="10" name="Picture 9" descr="A picture containing container, square&#10;&#10;Description automatically generated">
            <a:extLst>
              <a:ext uri="{FF2B5EF4-FFF2-40B4-BE49-F238E27FC236}">
                <a16:creationId xmlns:a16="http://schemas.microsoft.com/office/drawing/2014/main" id="{BDE2FC11-CC25-61BF-8251-C6DC9570A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56" y="7342930"/>
            <a:ext cx="2300287" cy="2300287"/>
          </a:xfrm>
          <a:prstGeom prst="rect">
            <a:avLst/>
          </a:prstGeom>
        </p:spPr>
      </p:pic>
      <p:pic>
        <p:nvPicPr>
          <p:cNvPr id="11" name="Picture 10" descr="A picture containing container, square&#10;&#10;Description automatically generated">
            <a:extLst>
              <a:ext uri="{FF2B5EF4-FFF2-40B4-BE49-F238E27FC236}">
                <a16:creationId xmlns:a16="http://schemas.microsoft.com/office/drawing/2014/main" id="{F353494A-4830-C857-06F2-015693DDA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57" y="6858000"/>
            <a:ext cx="2785217" cy="2785217"/>
          </a:xfrm>
          <a:prstGeom prst="rect">
            <a:avLst/>
          </a:prstGeom>
        </p:spPr>
      </p:pic>
      <p:pic>
        <p:nvPicPr>
          <p:cNvPr id="12" name="Picture 11" descr="A picture containing container, square&#10;&#10;Description automatically generated">
            <a:extLst>
              <a:ext uri="{FF2B5EF4-FFF2-40B4-BE49-F238E27FC236}">
                <a16:creationId xmlns:a16="http://schemas.microsoft.com/office/drawing/2014/main" id="{E8414E97-39E6-4E7A-718D-784EEF9F0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148" y="10279626"/>
            <a:ext cx="1814052" cy="1814052"/>
          </a:xfrm>
          <a:prstGeom prst="rect">
            <a:avLst/>
          </a:prstGeom>
        </p:spPr>
      </p:pic>
      <p:pic>
        <p:nvPicPr>
          <p:cNvPr id="13" name="Picture 12" descr="A picture containing container, square&#10;&#10;Description automatically generated">
            <a:extLst>
              <a:ext uri="{FF2B5EF4-FFF2-40B4-BE49-F238E27FC236}">
                <a16:creationId xmlns:a16="http://schemas.microsoft.com/office/drawing/2014/main" id="{A6DC3837-F0AD-C8DC-88E6-87BBFE1B0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682" y="9643217"/>
            <a:ext cx="1814052" cy="1814052"/>
          </a:xfrm>
          <a:prstGeom prst="rect">
            <a:avLst/>
          </a:prstGeom>
        </p:spPr>
      </p:pic>
      <p:pic>
        <p:nvPicPr>
          <p:cNvPr id="15" name="Picture 14" descr="A picture containing container, square&#10;&#10;Description automatically generated">
            <a:extLst>
              <a:ext uri="{FF2B5EF4-FFF2-40B4-BE49-F238E27FC236}">
                <a16:creationId xmlns:a16="http://schemas.microsoft.com/office/drawing/2014/main" id="{36A42CFC-87D7-3A9F-ED4D-93420BCCE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6250" y="11293472"/>
            <a:ext cx="1300063" cy="1300063"/>
          </a:xfrm>
          <a:prstGeom prst="rect">
            <a:avLst/>
          </a:prstGeom>
        </p:spPr>
      </p:pic>
      <p:pic>
        <p:nvPicPr>
          <p:cNvPr id="16" name="Picture 15" descr="A picture containing container, square&#10;&#10;Description automatically generated">
            <a:extLst>
              <a:ext uri="{FF2B5EF4-FFF2-40B4-BE49-F238E27FC236}">
                <a16:creationId xmlns:a16="http://schemas.microsoft.com/office/drawing/2014/main" id="{2478FE7E-7583-4082-C365-E1C9672A1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33" y="11293472"/>
            <a:ext cx="1300063" cy="1300063"/>
          </a:xfrm>
          <a:prstGeom prst="rect">
            <a:avLst/>
          </a:prstGeom>
        </p:spPr>
      </p:pic>
      <p:sp>
        <p:nvSpPr>
          <p:cNvPr id="14" name="Rectangle 13">
            <a:extLst>
              <a:ext uri="{FF2B5EF4-FFF2-40B4-BE49-F238E27FC236}">
                <a16:creationId xmlns:a16="http://schemas.microsoft.com/office/drawing/2014/main" id="{7037C468-925A-CE3F-51E5-1253CE6A960D}"/>
              </a:ext>
            </a:extLst>
          </p:cNvPr>
          <p:cNvSpPr/>
          <p:nvPr/>
        </p:nvSpPr>
        <p:spPr>
          <a:xfrm>
            <a:off x="5124450" y="4577958"/>
            <a:ext cx="194310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hlinkClick r:id="" action="ppaction://hlinkshowjump?jump=firstslide"/>
            <a:extLst>
              <a:ext uri="{FF2B5EF4-FFF2-40B4-BE49-F238E27FC236}">
                <a16:creationId xmlns:a16="http://schemas.microsoft.com/office/drawing/2014/main" id="{33B82A55-6BC9-8A6E-2552-4F2BD71DB7CE}"/>
              </a:ext>
            </a:extLst>
          </p:cNvPr>
          <p:cNvSpPr txBox="1"/>
          <p:nvPr/>
        </p:nvSpPr>
        <p:spPr>
          <a:xfrm>
            <a:off x="5542002" y="4702480"/>
            <a:ext cx="1107997" cy="276999"/>
          </a:xfrm>
          <a:prstGeom prst="rect">
            <a:avLst/>
          </a:prstGeom>
          <a:noFill/>
        </p:spPr>
        <p:txBody>
          <a:bodyPr wrap="none" rtlCol="0">
            <a:spAutoFit/>
          </a:bodyPr>
          <a:lstStyle/>
          <a:p>
            <a:pPr algn="ctr"/>
            <a:r>
              <a:rPr lang="en-US" sz="1200" dirty="0" err="1">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Entrar</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Tree>
    <p:extLst>
      <p:ext uri="{BB962C8B-B14F-4D97-AF65-F5344CB8AC3E}">
        <p14:creationId xmlns:p14="http://schemas.microsoft.com/office/powerpoint/2010/main" val="25662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11022E-16 -4.44444E-6 L 1.11022E-16 -0.41088 " pathEditMode="relative" rAng="0" ptsTypes="AA">
                                      <p:cBhvr>
                                        <p:cTn id="6" dur="2500" fill="hold"/>
                                        <p:tgtEl>
                                          <p:spTgt spid="10"/>
                                        </p:tgtEl>
                                        <p:attrNameLst>
                                          <p:attrName>ppt_x</p:attrName>
                                          <p:attrName>ppt_y</p:attrName>
                                        </p:attrNameLst>
                                      </p:cBhvr>
                                      <p:rCtr x="0" y="-20556"/>
                                    </p:animMotion>
                                  </p:childTnLst>
                                </p:cTn>
                              </p:par>
                              <p:par>
                                <p:cTn id="7" presetID="64" presetClass="path" presetSubtype="0" accel="50000" decel="50000" fill="hold" nodeType="withEffect">
                                  <p:stCondLst>
                                    <p:cond delay="0"/>
                                  </p:stCondLst>
                                  <p:childTnLst>
                                    <p:animMotion origin="layout" path="M -1.66667E-6 7.40741E-7 L -1.66667E-6 -0.41088 " pathEditMode="relative" rAng="0" ptsTypes="AA">
                                      <p:cBhvr>
                                        <p:cTn id="8" dur="2500" fill="hold"/>
                                        <p:tgtEl>
                                          <p:spTgt spid="11"/>
                                        </p:tgtEl>
                                        <p:attrNameLst>
                                          <p:attrName>ppt_x</p:attrName>
                                          <p:attrName>ppt_y</p:attrName>
                                        </p:attrNameLst>
                                      </p:cBhvr>
                                      <p:rCtr x="0" y="-20556"/>
                                    </p:animMotion>
                                  </p:childTnLst>
                                </p:cTn>
                              </p:par>
                              <p:par>
                                <p:cTn id="9" presetID="64" presetClass="path" presetSubtype="0" accel="50000" decel="50000" fill="hold" nodeType="withEffect">
                                  <p:stCondLst>
                                    <p:cond delay="0"/>
                                  </p:stCondLst>
                                  <p:childTnLst>
                                    <p:animMotion origin="layout" path="M -4.375E-6 1.48148E-6 L -0.00612 -1.175 " pathEditMode="relative" rAng="0" ptsTypes="AA">
                                      <p:cBhvr>
                                        <p:cTn id="10" dur="2500" fill="hold"/>
                                        <p:tgtEl>
                                          <p:spTgt spid="12"/>
                                        </p:tgtEl>
                                        <p:attrNameLst>
                                          <p:attrName>ppt_x</p:attrName>
                                          <p:attrName>ppt_y</p:attrName>
                                        </p:attrNameLst>
                                      </p:cBhvr>
                                      <p:rCtr x="-313" y="-58750"/>
                                    </p:animMotion>
                                  </p:childTnLst>
                                </p:cTn>
                              </p:par>
                              <p:par>
                                <p:cTn id="11" presetID="64" presetClass="path" presetSubtype="0" accel="50000" decel="50000" fill="hold" nodeType="withEffect">
                                  <p:stCondLst>
                                    <p:cond delay="0"/>
                                  </p:stCondLst>
                                  <p:childTnLst>
                                    <p:animMotion origin="layout" path="M 4.375E-6 -4.44444E-6 L -0.00013 -1.06944 " pathEditMode="relative" rAng="0" ptsTypes="AA">
                                      <p:cBhvr>
                                        <p:cTn id="12" dur="2500" fill="hold"/>
                                        <p:tgtEl>
                                          <p:spTgt spid="13"/>
                                        </p:tgtEl>
                                        <p:attrNameLst>
                                          <p:attrName>ppt_x</p:attrName>
                                          <p:attrName>ppt_y</p:attrName>
                                        </p:attrNameLst>
                                      </p:cBhvr>
                                      <p:rCtr x="-13" y="-53472"/>
                                    </p:animMotion>
                                  </p:childTnLst>
                                </p:cTn>
                              </p:par>
                              <p:par>
                                <p:cTn id="13" presetID="64" presetClass="path" presetSubtype="0" accel="50000" decel="50000" fill="hold" nodeType="withEffect">
                                  <p:stCondLst>
                                    <p:cond delay="0"/>
                                  </p:stCondLst>
                                  <p:childTnLst>
                                    <p:animMotion origin="layout" path="M 3.95833E-6 4.81481E-6 L 3.95833E-6 -1.51783 " pathEditMode="relative" rAng="0" ptsTypes="AA">
                                      <p:cBhvr>
                                        <p:cTn id="14" dur="2500" fill="hold"/>
                                        <p:tgtEl>
                                          <p:spTgt spid="15"/>
                                        </p:tgtEl>
                                        <p:attrNameLst>
                                          <p:attrName>ppt_x</p:attrName>
                                          <p:attrName>ppt_y</p:attrName>
                                        </p:attrNameLst>
                                      </p:cBhvr>
                                      <p:rCtr x="0" y="-75903"/>
                                    </p:animMotion>
                                  </p:childTnLst>
                                </p:cTn>
                              </p:par>
                              <p:par>
                                <p:cTn id="15" presetID="64" presetClass="path" presetSubtype="0" accel="50000" decel="50000" fill="hold" nodeType="withEffect">
                                  <p:stCondLst>
                                    <p:cond delay="0"/>
                                  </p:stCondLst>
                                  <p:childTnLst>
                                    <p:animMotion origin="layout" path="M 3.95833E-6 4.81481E-6 L 3.95833E-6 -1.51783 " pathEditMode="relative" rAng="0" ptsTypes="AA">
                                      <p:cBhvr>
                                        <p:cTn id="16" dur="2500" fill="hold"/>
                                        <p:tgtEl>
                                          <p:spTgt spid="16"/>
                                        </p:tgtEl>
                                        <p:attrNameLst>
                                          <p:attrName>ppt_x</p:attrName>
                                          <p:attrName>ppt_y</p:attrName>
                                        </p:attrNameLst>
                                      </p:cBhvr>
                                      <p:rCtr x="0" y="-75903"/>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emph" presetSubtype="2" fill="hold" grpId="0" nodeType="clickEffect">
                                  <p:stCondLst>
                                    <p:cond delay="0"/>
                                  </p:stCondLst>
                                  <p:childTnLst>
                                    <p:animClr clrSpc="rgb" dir="cw">
                                      <p:cBhvr>
                                        <p:cTn id="21" dur="500" fill="hold"/>
                                        <p:tgtEl>
                                          <p:spTgt spid="4"/>
                                        </p:tgtEl>
                                        <p:attrNameLst>
                                          <p:attrName>fillcolor</p:attrName>
                                        </p:attrNameLst>
                                      </p:cBhvr>
                                      <p:to>
                                        <a:srgbClr val="818FC7"/>
                                      </p:to>
                                    </p:animClr>
                                    <p:set>
                                      <p:cBhvr>
                                        <p:cTn id="22" dur="500" fill="hold"/>
                                        <p:tgtEl>
                                          <p:spTgt spid="4"/>
                                        </p:tgtEl>
                                        <p:attrNameLst>
                                          <p:attrName>fill.type</p:attrName>
                                        </p:attrNameLst>
                                      </p:cBhvr>
                                      <p:to>
                                        <p:strVal val="solid"/>
                                      </p:to>
                                    </p:set>
                                    <p:set>
                                      <p:cBhvr>
                                        <p:cTn id="23" dur="500" fill="hold"/>
                                        <p:tgtEl>
                                          <p:spTgt spid="4"/>
                                        </p:tgtEl>
                                        <p:attrNameLst>
                                          <p:attrName>fill.on</p:attrName>
                                        </p:attrNameLst>
                                      </p:cBhvr>
                                      <p:to>
                                        <p:strVal val="true"/>
                                      </p:to>
                                    </p:set>
                                  </p:childTnLst>
                                </p:cTn>
                              </p:par>
                              <p:par>
                                <p:cTn id="24" presetID="3" presetClass="emph" presetSubtype="2" fill="hold" grpId="0" nodeType="withEffect">
                                  <p:stCondLst>
                                    <p:cond delay="0"/>
                                  </p:stCondLst>
                                  <p:childTnLst>
                                    <p:animClr clrSpc="rgb" dir="cw">
                                      <p:cBhvr override="childStyle">
                                        <p:cTn id="25" dur="500" fill="hold"/>
                                        <p:tgtEl>
                                          <p:spTgt spid="5"/>
                                        </p:tgtEl>
                                        <p:attrNameLst>
                                          <p:attrName>style.color</p:attrName>
                                        </p:attrNameLst>
                                      </p:cBhvr>
                                      <p:to>
                                        <a:srgbClr val="DEE0AF"/>
                                      </p:to>
                                    </p:animClr>
                                  </p:childTnLst>
                                </p:cTn>
                              </p:par>
                            </p:childTnLst>
                          </p:cTn>
                        </p:par>
                      </p:childTnLst>
                    </p:cTn>
                  </p:par>
                </p:childTnLst>
              </p:cTn>
              <p:nextCondLst>
                <p:cond evt="onClick" delay="0">
                  <p:tgtEl>
                    <p:spTgt spid="4"/>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emph" presetSubtype="2" fill="hold" grpId="0" nodeType="clickEffect">
                                  <p:stCondLst>
                                    <p:cond delay="0"/>
                                  </p:stCondLst>
                                  <p:childTnLst>
                                    <p:animClr clrSpc="rgb" dir="cw">
                                      <p:cBhvr>
                                        <p:cTn id="30" dur="500" fill="hold"/>
                                        <p:tgtEl>
                                          <p:spTgt spid="14"/>
                                        </p:tgtEl>
                                        <p:attrNameLst>
                                          <p:attrName>fillcolor</p:attrName>
                                        </p:attrNameLst>
                                      </p:cBhvr>
                                      <p:to>
                                        <a:srgbClr val="818FC7"/>
                                      </p:to>
                                    </p:animClr>
                                    <p:set>
                                      <p:cBhvr>
                                        <p:cTn id="31" dur="500" fill="hold"/>
                                        <p:tgtEl>
                                          <p:spTgt spid="14"/>
                                        </p:tgtEl>
                                        <p:attrNameLst>
                                          <p:attrName>fill.type</p:attrName>
                                        </p:attrNameLst>
                                      </p:cBhvr>
                                      <p:to>
                                        <p:strVal val="solid"/>
                                      </p:to>
                                    </p:set>
                                    <p:set>
                                      <p:cBhvr>
                                        <p:cTn id="32" dur="500" fill="hold"/>
                                        <p:tgtEl>
                                          <p:spTgt spid="14"/>
                                        </p:tgtEl>
                                        <p:attrNameLst>
                                          <p:attrName>fill.on</p:attrName>
                                        </p:attrNameLst>
                                      </p:cBhvr>
                                      <p:to>
                                        <p:strVal val="true"/>
                                      </p:to>
                                    </p:set>
                                  </p:childTnLst>
                                </p:cTn>
                              </p:par>
                              <p:par>
                                <p:cTn id="33" presetID="3" presetClass="emph" presetSubtype="2" fill="hold" grpId="0" nodeType="withEffect">
                                  <p:stCondLst>
                                    <p:cond delay="0"/>
                                  </p:stCondLst>
                                  <p:childTnLst>
                                    <p:animClr clrSpc="rgb" dir="cw">
                                      <p:cBhvr override="childStyle">
                                        <p:cTn id="34" dur="500" fill="hold"/>
                                        <p:tgtEl>
                                          <p:spTgt spid="18"/>
                                        </p:tgtEl>
                                        <p:attrNameLst>
                                          <p:attrName>style.color</p:attrName>
                                        </p:attrNameLst>
                                      </p:cBhvr>
                                      <p:to>
                                        <a:srgbClr val="DEE0AF"/>
                                      </p:to>
                                    </p:animClr>
                                  </p:childTnLst>
                                </p:cTn>
                              </p:par>
                            </p:childTnLst>
                          </p:cTn>
                        </p:par>
                      </p:childTnLst>
                    </p:cTn>
                  </p:par>
                </p:childTnLst>
              </p:cTn>
              <p:nextCondLst>
                <p:cond evt="onClick" delay="0">
                  <p:tgtEl>
                    <p:spTgt spid="14"/>
                  </p:tgtEl>
                </p:cond>
              </p:nextCondLst>
            </p:seq>
          </p:childTnLst>
        </p:cTn>
      </p:par>
    </p:tnLst>
    <p:bldLst>
      <p:bldP spid="4" grpId="0" animBg="1"/>
      <p:bldP spid="5" grpId="0"/>
      <p:bldP spid="14"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4F45363-12F3-4885-9840-F2C66E1D1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picture containing text, indoor, music, synthesizer&#10;&#10;Description automatically generated">
            <a:extLst>
              <a:ext uri="{FF2B5EF4-FFF2-40B4-BE49-F238E27FC236}">
                <a16:creationId xmlns:a16="http://schemas.microsoft.com/office/drawing/2014/main" id="{D4CA709D-F710-FFCC-4B3A-71A90FF40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120" y="-471888"/>
            <a:ext cx="5852928" cy="3292579"/>
          </a:xfrm>
          <a:prstGeom prst="rect">
            <a:avLst/>
          </a:prstGeom>
        </p:spPr>
      </p:pic>
      <p:sp>
        <p:nvSpPr>
          <p:cNvPr id="12" name="Rectangle 11">
            <a:extLst>
              <a:ext uri="{FF2B5EF4-FFF2-40B4-BE49-F238E27FC236}">
                <a16:creationId xmlns:a16="http://schemas.microsoft.com/office/drawing/2014/main" id="{4747C56A-FD7E-2C56-9FC5-0F1D0F205E67}"/>
              </a:ext>
            </a:extLst>
          </p:cNvPr>
          <p:cNvSpPr/>
          <p:nvPr/>
        </p:nvSpPr>
        <p:spPr>
          <a:xfrm>
            <a:off x="3943350" y="2766536"/>
            <a:ext cx="430530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hlinkClick r:id="" action="ppaction://hlinkshowjump?jump=nextslide"/>
            <a:extLst>
              <a:ext uri="{FF2B5EF4-FFF2-40B4-BE49-F238E27FC236}">
                <a16:creationId xmlns:a16="http://schemas.microsoft.com/office/drawing/2014/main" id="{B6B28B00-E0BF-C0AC-BC76-E81450F2AA58}"/>
              </a:ext>
            </a:extLst>
          </p:cNvPr>
          <p:cNvSpPr txBox="1"/>
          <p:nvPr/>
        </p:nvSpPr>
        <p:spPr>
          <a:xfrm>
            <a:off x="4464788" y="2891058"/>
            <a:ext cx="3262433" cy="276999"/>
          </a:xfrm>
          <a:prstGeom prst="rect">
            <a:avLst/>
          </a:prstGeom>
          <a:noFill/>
        </p:spPr>
        <p:txBody>
          <a:bodyPr wrap="none" rtlCol="0">
            <a:spAutoFit/>
          </a:bodyPr>
          <a:lstStyle/>
          <a:p>
            <a:pPr algn="ctr"/>
            <a:r>
              <a:rPr lang="en-US"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San Benildo La Salle</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
        <p:nvSpPr>
          <p:cNvPr id="14" name="Rectangle 13">
            <a:extLst>
              <a:ext uri="{FF2B5EF4-FFF2-40B4-BE49-F238E27FC236}">
                <a16:creationId xmlns:a16="http://schemas.microsoft.com/office/drawing/2014/main" id="{13470B38-549D-3A17-D9D4-D1EF62B953EC}"/>
              </a:ext>
            </a:extLst>
          </p:cNvPr>
          <p:cNvSpPr/>
          <p:nvPr/>
        </p:nvSpPr>
        <p:spPr>
          <a:xfrm>
            <a:off x="3650973" y="3689340"/>
            <a:ext cx="2570471"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hlinkClick r:id="" action="ppaction://hlinkshowjump?jump=nextslide"/>
            <a:extLst>
              <a:ext uri="{FF2B5EF4-FFF2-40B4-BE49-F238E27FC236}">
                <a16:creationId xmlns:a16="http://schemas.microsoft.com/office/drawing/2014/main" id="{C9AD9EFF-AFBA-8CE8-5F2D-F30844DE8095}"/>
              </a:ext>
            </a:extLst>
          </p:cNvPr>
          <p:cNvSpPr txBox="1"/>
          <p:nvPr/>
        </p:nvSpPr>
        <p:spPr>
          <a:xfrm>
            <a:off x="3690631" y="3813862"/>
            <a:ext cx="2492991" cy="276999"/>
          </a:xfrm>
          <a:prstGeom prst="rect">
            <a:avLst/>
          </a:prstGeom>
          <a:noFill/>
        </p:spPr>
        <p:txBody>
          <a:bodyPr wrap="none" rtlCol="0">
            <a:spAutoFit/>
          </a:bodyPr>
          <a:lstStyle/>
          <a:p>
            <a:pPr algn="ctr"/>
            <a:r>
              <a:rPr lang="en-US"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Smit De La Cruz</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
        <p:nvSpPr>
          <p:cNvPr id="19" name="Rectangle 18">
            <a:extLst>
              <a:ext uri="{FF2B5EF4-FFF2-40B4-BE49-F238E27FC236}">
                <a16:creationId xmlns:a16="http://schemas.microsoft.com/office/drawing/2014/main" id="{650C5A97-AFD2-E987-3995-1B79D269BD47}"/>
              </a:ext>
            </a:extLst>
          </p:cNvPr>
          <p:cNvSpPr/>
          <p:nvPr/>
        </p:nvSpPr>
        <p:spPr>
          <a:xfrm>
            <a:off x="6261102" y="3689340"/>
            <a:ext cx="198755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hlinkClick r:id="rId4" action="ppaction://hlinksldjump"/>
            <a:extLst>
              <a:ext uri="{FF2B5EF4-FFF2-40B4-BE49-F238E27FC236}">
                <a16:creationId xmlns:a16="http://schemas.microsoft.com/office/drawing/2014/main" id="{C6AEAB13-BB21-02B9-65FD-F267D2975744}"/>
              </a:ext>
            </a:extLst>
          </p:cNvPr>
          <p:cNvSpPr txBox="1"/>
          <p:nvPr/>
        </p:nvSpPr>
        <p:spPr>
          <a:xfrm>
            <a:off x="6316159" y="3813862"/>
            <a:ext cx="1877438" cy="276999"/>
          </a:xfrm>
          <a:prstGeom prst="rect">
            <a:avLst/>
          </a:prstGeom>
          <a:noFill/>
        </p:spPr>
        <p:txBody>
          <a:bodyPr wrap="none" rtlCol="0">
            <a:spAutoFit/>
          </a:bodyPr>
          <a:lstStyle/>
          <a:p>
            <a:pPr algn="ctr"/>
            <a:r>
              <a:rPr lang="en-US"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3”a”(</a:t>
            </a:r>
            <a:r>
              <a:rPr lang="en-US" sz="1200" dirty="0" err="1">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salir</a:t>
            </a:r>
            <a:r>
              <a:rPr lang="en-US"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a:t>
            </a:r>
            <a:endParaRPr lang="en-IN" sz="1200" dirty="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pic>
        <p:nvPicPr>
          <p:cNvPr id="23" name="Imagen 22">
            <a:extLst>
              <a:ext uri="{FF2B5EF4-FFF2-40B4-BE49-F238E27FC236}">
                <a16:creationId xmlns:a16="http://schemas.microsoft.com/office/drawing/2014/main" id="{FD0E9C15-2386-44B6-A758-016122E16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83" y="3689340"/>
            <a:ext cx="3695056" cy="3236870"/>
          </a:xfrm>
          <a:prstGeom prst="rect">
            <a:avLst/>
          </a:prstGeom>
        </p:spPr>
      </p:pic>
      <p:pic>
        <p:nvPicPr>
          <p:cNvPr id="25" name="Imagen 24">
            <a:extLst>
              <a:ext uri="{FF2B5EF4-FFF2-40B4-BE49-F238E27FC236}">
                <a16:creationId xmlns:a16="http://schemas.microsoft.com/office/drawing/2014/main" id="{922E75FE-2ACF-4F0D-A2A4-F41C804B4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7484" y="3168057"/>
            <a:ext cx="4080596" cy="3565421"/>
          </a:xfrm>
          <a:prstGeom prst="rect">
            <a:avLst/>
          </a:prstGeom>
        </p:spPr>
      </p:pic>
    </p:spTree>
    <p:extLst>
      <p:ext uri="{BB962C8B-B14F-4D97-AF65-F5344CB8AC3E}">
        <p14:creationId xmlns:p14="http://schemas.microsoft.com/office/powerpoint/2010/main" val="3533589089"/>
      </p:ext>
    </p:extLst>
  </p:cSld>
  <p:clrMapOvr>
    <a:masterClrMapping/>
  </p:clrMapOvr>
  <mc:AlternateContent xmlns:mc="http://schemas.openxmlformats.org/markup-compatibility/2006" xmlns:p14="http://schemas.microsoft.com/office/powerpoint/2010/main">
    <mc:Choice Requires="p14">
      <p:transition spd="slow" p14:dur="2000" advTm="117495"/>
    </mc:Choice>
    <mc:Fallback xmlns="">
      <p:transition spd="slow" advTm="117495"/>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grpId="0" nodeType="clickEffect">
                                  <p:stCondLst>
                                    <p:cond delay="0"/>
                                  </p:stCondLst>
                                  <p:childTnLst>
                                    <p:animClr clrSpc="rgb" dir="cw">
                                      <p:cBhvr>
                                        <p:cTn id="6" dur="500" fill="hold"/>
                                        <p:tgtEl>
                                          <p:spTgt spid="12"/>
                                        </p:tgtEl>
                                        <p:attrNameLst>
                                          <p:attrName>fillcolor</p:attrName>
                                        </p:attrNameLst>
                                      </p:cBhvr>
                                      <p:to>
                                        <a:srgbClr val="818FC7"/>
                                      </p:to>
                                    </p:animClr>
                                    <p:set>
                                      <p:cBhvr>
                                        <p:cTn id="7" dur="500" fill="hold"/>
                                        <p:tgtEl>
                                          <p:spTgt spid="12"/>
                                        </p:tgtEl>
                                        <p:attrNameLst>
                                          <p:attrName>fill.type</p:attrName>
                                        </p:attrNameLst>
                                      </p:cBhvr>
                                      <p:to>
                                        <p:strVal val="solid"/>
                                      </p:to>
                                    </p:set>
                                    <p:set>
                                      <p:cBhvr>
                                        <p:cTn id="8" dur="500" fill="hold"/>
                                        <p:tgtEl>
                                          <p:spTgt spid="1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13"/>
                                        </p:tgtEl>
                                        <p:attrNameLst>
                                          <p:attrName>style.color</p:attrName>
                                        </p:attrNameLst>
                                      </p:cBhvr>
                                      <p:to>
                                        <a:srgbClr val="DEE0AF"/>
                                      </p:to>
                                    </p:animClr>
                                  </p:childTnLst>
                                </p:cTn>
                              </p:par>
                            </p:childTnLst>
                          </p:cTn>
                        </p:par>
                      </p:childTnLst>
                    </p:cTn>
                  </p:par>
                </p:childTnLst>
              </p:cTn>
              <p:nextCondLst>
                <p:cond evt="onClick" delay="0">
                  <p:tgtEl>
                    <p:spTgt spid="12"/>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1" presetClass="emph" presetSubtype="2" fill="hold" grpId="0" nodeType="clickEffect">
                                  <p:stCondLst>
                                    <p:cond delay="0"/>
                                  </p:stCondLst>
                                  <p:childTnLst>
                                    <p:animClr clrSpc="rgb" dir="cw">
                                      <p:cBhvr>
                                        <p:cTn id="15" dur="500" fill="hold"/>
                                        <p:tgtEl>
                                          <p:spTgt spid="14"/>
                                        </p:tgtEl>
                                        <p:attrNameLst>
                                          <p:attrName>fillcolor</p:attrName>
                                        </p:attrNameLst>
                                      </p:cBhvr>
                                      <p:to>
                                        <a:srgbClr val="818FC7"/>
                                      </p:to>
                                    </p:animClr>
                                    <p:set>
                                      <p:cBhvr>
                                        <p:cTn id="16" dur="500" fill="hold"/>
                                        <p:tgtEl>
                                          <p:spTgt spid="14"/>
                                        </p:tgtEl>
                                        <p:attrNameLst>
                                          <p:attrName>fill.type</p:attrName>
                                        </p:attrNameLst>
                                      </p:cBhvr>
                                      <p:to>
                                        <p:strVal val="solid"/>
                                      </p:to>
                                    </p:set>
                                    <p:set>
                                      <p:cBhvr>
                                        <p:cTn id="17" dur="500" fill="hold"/>
                                        <p:tgtEl>
                                          <p:spTgt spid="14"/>
                                        </p:tgtEl>
                                        <p:attrNameLst>
                                          <p:attrName>fill.on</p:attrName>
                                        </p:attrNameLst>
                                      </p:cBhvr>
                                      <p:to>
                                        <p:strVal val="true"/>
                                      </p:to>
                                    </p:set>
                                  </p:childTnLst>
                                </p:cTn>
                              </p:par>
                              <p:par>
                                <p:cTn id="18" presetID="3" presetClass="emph" presetSubtype="2" fill="hold" grpId="0" nodeType="withEffect">
                                  <p:stCondLst>
                                    <p:cond delay="0"/>
                                  </p:stCondLst>
                                  <p:childTnLst>
                                    <p:animClr clrSpc="rgb" dir="cw">
                                      <p:cBhvr override="childStyle">
                                        <p:cTn id="19" dur="500" fill="hold"/>
                                        <p:tgtEl>
                                          <p:spTgt spid="15"/>
                                        </p:tgtEl>
                                        <p:attrNameLst>
                                          <p:attrName>style.color</p:attrName>
                                        </p:attrNameLst>
                                      </p:cBhvr>
                                      <p:to>
                                        <a:srgbClr val="DEE0AF"/>
                                      </p:to>
                                    </p:animClr>
                                  </p:childTnLst>
                                </p:cTn>
                              </p:par>
                            </p:childTnLst>
                          </p:cTn>
                        </p:par>
                      </p:childTnLst>
                    </p:cTn>
                  </p:par>
                </p:childTnLst>
              </p:cTn>
              <p:nextCondLst>
                <p:cond evt="onClick" delay="0">
                  <p:tgtEl>
                    <p:spTgt spid="14"/>
                  </p:tgtEl>
                </p:cond>
              </p:nextCondLst>
            </p:seq>
            <p:seq concurrent="1" nextAc="seek">
              <p:cTn id="20" restart="whenNotActive" fill="hold" evtFilter="cancelBubble" nodeType="interactiveSeq">
                <p:stCondLst>
                  <p:cond evt="onClick" delay="0">
                    <p:tgtEl>
                      <p:spTgt spid="19"/>
                    </p:tgtEl>
                  </p:cond>
                </p:stCondLst>
                <p:endSync evt="end" delay="0">
                  <p:rtn val="all"/>
                </p:endSync>
                <p:childTnLst>
                  <p:par>
                    <p:cTn id="21" fill="hold">
                      <p:stCondLst>
                        <p:cond delay="0"/>
                      </p:stCondLst>
                      <p:childTnLst>
                        <p:par>
                          <p:cTn id="22" fill="hold">
                            <p:stCondLst>
                              <p:cond delay="0"/>
                            </p:stCondLst>
                            <p:childTnLst>
                              <p:par>
                                <p:cTn id="23" presetID="1" presetClass="emph" presetSubtype="2" fill="hold" grpId="0" nodeType="clickEffect">
                                  <p:stCondLst>
                                    <p:cond delay="0"/>
                                  </p:stCondLst>
                                  <p:childTnLst>
                                    <p:animClr clrSpc="rgb" dir="cw">
                                      <p:cBhvr>
                                        <p:cTn id="24" dur="500" fill="hold"/>
                                        <p:tgtEl>
                                          <p:spTgt spid="19"/>
                                        </p:tgtEl>
                                        <p:attrNameLst>
                                          <p:attrName>fillcolor</p:attrName>
                                        </p:attrNameLst>
                                      </p:cBhvr>
                                      <p:to>
                                        <a:srgbClr val="818FC7"/>
                                      </p:to>
                                    </p:animClr>
                                    <p:set>
                                      <p:cBhvr>
                                        <p:cTn id="25" dur="500" fill="hold"/>
                                        <p:tgtEl>
                                          <p:spTgt spid="19"/>
                                        </p:tgtEl>
                                        <p:attrNameLst>
                                          <p:attrName>fill.type</p:attrName>
                                        </p:attrNameLst>
                                      </p:cBhvr>
                                      <p:to>
                                        <p:strVal val="solid"/>
                                      </p:to>
                                    </p:set>
                                    <p:set>
                                      <p:cBhvr>
                                        <p:cTn id="26" dur="500" fill="hold"/>
                                        <p:tgtEl>
                                          <p:spTgt spid="19"/>
                                        </p:tgtEl>
                                        <p:attrNameLst>
                                          <p:attrName>fill.on</p:attrName>
                                        </p:attrNameLst>
                                      </p:cBhvr>
                                      <p:to>
                                        <p:strVal val="true"/>
                                      </p:to>
                                    </p:set>
                                  </p:childTnLst>
                                </p:cTn>
                              </p:par>
                              <p:par>
                                <p:cTn id="27" presetID="3" presetClass="emph" presetSubtype="2" fill="hold" grpId="0" nodeType="withEffect">
                                  <p:stCondLst>
                                    <p:cond delay="0"/>
                                  </p:stCondLst>
                                  <p:childTnLst>
                                    <p:animClr clrSpc="rgb" dir="cw">
                                      <p:cBhvr override="childStyle">
                                        <p:cTn id="28" dur="500" fill="hold"/>
                                        <p:tgtEl>
                                          <p:spTgt spid="20"/>
                                        </p:tgtEl>
                                        <p:attrNameLst>
                                          <p:attrName>style.color</p:attrName>
                                        </p:attrNameLst>
                                      </p:cBhvr>
                                      <p:to>
                                        <a:srgbClr val="DEE0AF"/>
                                      </p:to>
                                    </p:animClr>
                                  </p:childTnLst>
                                </p:cTn>
                              </p:par>
                            </p:childTnLst>
                          </p:cTn>
                        </p:par>
                      </p:childTnLst>
                    </p:cTn>
                  </p:par>
                </p:childTnLst>
              </p:cTn>
              <p:nextCondLst>
                <p:cond evt="onClick" delay="0">
                  <p:tgtEl>
                    <p:spTgt spid="19"/>
                  </p:tgtEl>
                </p:cond>
              </p:nextCondLst>
            </p:seq>
          </p:childTnLst>
        </p:cTn>
      </p:par>
    </p:tnLst>
    <p:bldLst>
      <p:bldP spid="12" grpId="0" animBg="1"/>
      <p:bldP spid="13" grpId="0"/>
      <p:bldP spid="14" grpId="0" animBg="1"/>
      <p:bldP spid="15" grpId="0"/>
      <p:bldP spid="19"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CC70EBA-A976-472F-99F5-B05DB4903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Rounded Corners 9">
            <a:extLst>
              <a:ext uri="{FF2B5EF4-FFF2-40B4-BE49-F238E27FC236}">
                <a16:creationId xmlns:a16="http://schemas.microsoft.com/office/drawing/2014/main" id="{9D275E75-443B-11E8-A767-027AD2665921}"/>
              </a:ext>
            </a:extLst>
          </p:cNvPr>
          <p:cNvSpPr/>
          <p:nvPr/>
        </p:nvSpPr>
        <p:spPr>
          <a:xfrm>
            <a:off x="4105976" y="1347021"/>
            <a:ext cx="330364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6430D7D1-B351-F27E-A340-A3176D46AC7E}"/>
              </a:ext>
            </a:extLst>
          </p:cNvPr>
          <p:cNvSpPr txBox="1"/>
          <p:nvPr/>
        </p:nvSpPr>
        <p:spPr>
          <a:xfrm>
            <a:off x="4600688" y="1513783"/>
            <a:ext cx="2645455" cy="400110"/>
          </a:xfrm>
          <a:prstGeom prst="rect">
            <a:avLst/>
          </a:prstGeom>
          <a:noFill/>
        </p:spPr>
        <p:txBody>
          <a:bodyPr wrap="square" rtlCol="0">
            <a:spAutoFit/>
          </a:bodyPr>
          <a:lstStyle/>
          <a:p>
            <a:pPr algn="ctr"/>
            <a:r>
              <a:rPr lang="en-IN" sz="20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Biomas</a:t>
            </a:r>
            <a:endParaRPr lang="en-IN" sz="20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pic>
        <p:nvPicPr>
          <p:cNvPr id="13" name="Picture 12" descr="A picture containing container, square&#10;&#10;Description automatically generated">
            <a:extLst>
              <a:ext uri="{FF2B5EF4-FFF2-40B4-BE49-F238E27FC236}">
                <a16:creationId xmlns:a16="http://schemas.microsoft.com/office/drawing/2014/main" id="{0CA9B3DD-F12B-C134-9F0D-B8B2DE721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75" y="7604188"/>
            <a:ext cx="2300287" cy="2300287"/>
          </a:xfrm>
          <a:prstGeom prst="rect">
            <a:avLst/>
          </a:prstGeom>
        </p:spPr>
      </p:pic>
      <p:pic>
        <p:nvPicPr>
          <p:cNvPr id="18" name="Picture 17" descr="A picture containing container, square&#10;&#10;Description automatically generated">
            <a:extLst>
              <a:ext uri="{FF2B5EF4-FFF2-40B4-BE49-F238E27FC236}">
                <a16:creationId xmlns:a16="http://schemas.microsoft.com/office/drawing/2014/main" id="{DBF7DE53-7BF3-DC64-C294-DEF9C978B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856" y="7604188"/>
            <a:ext cx="2300287" cy="2300287"/>
          </a:xfrm>
          <a:prstGeom prst="rect">
            <a:avLst/>
          </a:prstGeom>
        </p:spPr>
      </p:pic>
      <p:pic>
        <p:nvPicPr>
          <p:cNvPr id="11" name="Picture 10" descr="A picture containing container, square&#10;&#10;Description automatically generated">
            <a:extLst>
              <a:ext uri="{FF2B5EF4-FFF2-40B4-BE49-F238E27FC236}">
                <a16:creationId xmlns:a16="http://schemas.microsoft.com/office/drawing/2014/main" id="{E97821B8-3941-4038-4A0C-E564E942B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5061" y="7604188"/>
            <a:ext cx="2300287" cy="2300287"/>
          </a:xfrm>
          <a:prstGeom prst="rect">
            <a:avLst/>
          </a:prstGeom>
        </p:spPr>
      </p:pic>
    </p:spTree>
    <p:extLst>
      <p:ext uri="{BB962C8B-B14F-4D97-AF65-F5344CB8AC3E}">
        <p14:creationId xmlns:p14="http://schemas.microsoft.com/office/powerpoint/2010/main" val="29809027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58333E-6 1.11111E-6 L -4.58333E-6 -0.4956 " pathEditMode="relative" rAng="0" ptsTypes="AA">
                                      <p:cBhvr>
                                        <p:cTn id="6" dur="2000" fill="hold"/>
                                        <p:tgtEl>
                                          <p:spTgt spid="13"/>
                                        </p:tgtEl>
                                        <p:attrNameLst>
                                          <p:attrName>ppt_x</p:attrName>
                                          <p:attrName>ppt_y</p:attrName>
                                        </p:attrNameLst>
                                      </p:cBhvr>
                                      <p:rCtr x="0" y="-24792"/>
                                    </p:animMotion>
                                  </p:childTnLst>
                                </p:cTn>
                              </p:par>
                              <p:par>
                                <p:cTn id="7" presetID="64" presetClass="path" presetSubtype="0" accel="50000" decel="50000" fill="hold" nodeType="withEffect">
                                  <p:stCondLst>
                                    <p:cond delay="0"/>
                                  </p:stCondLst>
                                  <p:childTnLst>
                                    <p:animMotion origin="layout" path="M 2.08333E-7 1.11111E-6 L 2.08333E-7 -0.41088 " pathEditMode="relative" rAng="0" ptsTypes="AA">
                                      <p:cBhvr>
                                        <p:cTn id="8" dur="2500" fill="hold"/>
                                        <p:tgtEl>
                                          <p:spTgt spid="18"/>
                                        </p:tgtEl>
                                        <p:attrNameLst>
                                          <p:attrName>ppt_x</p:attrName>
                                          <p:attrName>ppt_y</p:attrName>
                                        </p:attrNameLst>
                                      </p:cBhvr>
                                      <p:rCtr x="0" y="-20556"/>
                                    </p:animMotion>
                                  </p:childTnLst>
                                </p:cTn>
                              </p:par>
                              <p:par>
                                <p:cTn id="9" presetID="64" presetClass="path" presetSubtype="0" accel="50000" decel="50000" fill="hold" nodeType="withEffect">
                                  <p:stCondLst>
                                    <p:cond delay="0"/>
                                  </p:stCondLst>
                                  <p:childTnLst>
                                    <p:animMotion origin="layout" path="M -4.58333E-6 1.11111E-6 L -4.58333E-6 -0.4956 " pathEditMode="relative" rAng="0" ptsTypes="AA">
                                      <p:cBhvr>
                                        <p:cTn id="10" dur="2000" fill="hold"/>
                                        <p:tgtEl>
                                          <p:spTgt spid="11"/>
                                        </p:tgtEl>
                                        <p:attrNameLst>
                                          <p:attrName>ppt_x</p:attrName>
                                          <p:attrName>ppt_y</p:attrName>
                                        </p:attrNameLst>
                                      </p:cBhvr>
                                      <p:rCtr x="0" y="-2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0D9703F-E062-B719-AB42-E930C169C822}"/>
              </a:ext>
            </a:extLst>
          </p:cNvPr>
          <p:cNvSpPr/>
          <p:nvPr/>
        </p:nvSpPr>
        <p:spPr>
          <a:xfrm>
            <a:off x="3890036" y="871433"/>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Llanura Nevada</a:t>
            </a:r>
          </a:p>
        </p:txBody>
      </p:sp>
      <p:sp>
        <p:nvSpPr>
          <p:cNvPr id="9" name="Rectangle: Rounded Corners 8">
            <a:extLst>
              <a:ext uri="{FF2B5EF4-FFF2-40B4-BE49-F238E27FC236}">
                <a16:creationId xmlns:a16="http://schemas.microsoft.com/office/drawing/2014/main" id="{8C7612F7-0A51-6603-A570-CE2A4770A5BC}"/>
              </a:ext>
            </a:extLst>
          </p:cNvPr>
          <p:cNvSpPr/>
          <p:nvPr/>
        </p:nvSpPr>
        <p:spPr>
          <a:xfrm>
            <a:off x="3361097" y="2027931"/>
            <a:ext cx="4940865" cy="4043922"/>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84B2DA46-995C-927C-6573-EB75E0B96206}"/>
              </a:ext>
            </a:extLst>
          </p:cNvPr>
          <p:cNvSpPr/>
          <p:nvPr/>
        </p:nvSpPr>
        <p:spPr>
          <a:xfrm>
            <a:off x="3361097" y="2024724"/>
            <a:ext cx="4940865" cy="4046144"/>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Un bioma expansivo y plano con grandes cantidades de capas de nieve. Se generan cañas de azúcar en este bioma,</a:t>
            </a:r>
          </a:p>
          <a:p>
            <a:pPr algn="ctr"/>
            <a:r>
              <a:rPr lang="es-ES" dirty="0"/>
              <a:t>pero pueden despegarse del suelo cuando se cargan los chunks y las fuentes de agua se convierten en hielo. Se generan robles‌ y abetos en este bioma. En cuanto a animales, solo se generan conejos y osos polares. Sin embargo, es uno de los pocos biomas donde aparecen esqueletos glaciales. </a:t>
            </a:r>
            <a:endParaRPr lang="en-IN" dirty="0"/>
          </a:p>
        </p:txBody>
      </p:sp>
      <p:pic>
        <p:nvPicPr>
          <p:cNvPr id="13" name="Picture 12" descr="A picture containing text, clipart&#10;&#10;Description automatically generated">
            <a:extLst>
              <a:ext uri="{FF2B5EF4-FFF2-40B4-BE49-F238E27FC236}">
                <a16:creationId xmlns:a16="http://schemas.microsoft.com/office/drawing/2014/main" id="{22BE6A14-737B-9C12-3E52-43516D51A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916" y="709311"/>
            <a:ext cx="528939" cy="528939"/>
          </a:xfrm>
          <a:prstGeom prst="rect">
            <a:avLst/>
          </a:prstGeom>
        </p:spPr>
      </p:pic>
      <p:pic>
        <p:nvPicPr>
          <p:cNvPr id="18" name="Picture 17" descr="Qr code&#10;&#10;Description automatically generated">
            <a:extLst>
              <a:ext uri="{FF2B5EF4-FFF2-40B4-BE49-F238E27FC236}">
                <a16:creationId xmlns:a16="http://schemas.microsoft.com/office/drawing/2014/main" id="{3FE9C054-8F96-24D6-B6DE-213546009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883" y="771465"/>
            <a:ext cx="528939" cy="529922"/>
          </a:xfrm>
          <a:prstGeom prst="rect">
            <a:avLst/>
          </a:prstGeom>
        </p:spPr>
      </p:pic>
      <p:pic>
        <p:nvPicPr>
          <p:cNvPr id="20" name="Imagen 19">
            <a:extLst>
              <a:ext uri="{FF2B5EF4-FFF2-40B4-BE49-F238E27FC236}">
                <a16:creationId xmlns:a16="http://schemas.microsoft.com/office/drawing/2014/main" id="{91848374-4194-4CE6-89CA-45BFB30B5B1C}"/>
              </a:ext>
            </a:extLst>
          </p:cNvPr>
          <p:cNvPicPr>
            <a:picLocks noChangeAspect="1"/>
          </p:cNvPicPr>
          <p:nvPr/>
        </p:nvPicPr>
        <p:blipFill>
          <a:blip r:embed="rId5"/>
          <a:stretch>
            <a:fillRect/>
          </a:stretch>
        </p:blipFill>
        <p:spPr>
          <a:xfrm rot="21438319">
            <a:off x="49200" y="81658"/>
            <a:ext cx="3524980" cy="2175914"/>
          </a:xfrm>
          <a:prstGeom prst="ellipse">
            <a:avLst/>
          </a:prstGeom>
          <a:ln>
            <a:noFill/>
          </a:ln>
          <a:effectLst>
            <a:softEdge rad="112500"/>
          </a:effectLst>
        </p:spPr>
      </p:pic>
      <p:pic>
        <p:nvPicPr>
          <p:cNvPr id="28" name="Imagen 27">
            <a:extLst>
              <a:ext uri="{FF2B5EF4-FFF2-40B4-BE49-F238E27FC236}">
                <a16:creationId xmlns:a16="http://schemas.microsoft.com/office/drawing/2014/main" id="{4669A7C4-A1E0-43B4-B008-584C4AAC01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8621" y="2339231"/>
            <a:ext cx="3530765" cy="3254549"/>
          </a:xfrm>
          <a:prstGeom prst="rect">
            <a:avLst/>
          </a:prstGeom>
        </p:spPr>
      </p:pic>
      <p:pic>
        <p:nvPicPr>
          <p:cNvPr id="29" name="Imagen 28">
            <a:extLst>
              <a:ext uri="{FF2B5EF4-FFF2-40B4-BE49-F238E27FC236}">
                <a16:creationId xmlns:a16="http://schemas.microsoft.com/office/drawing/2014/main" id="{8621FD6F-2F2A-4B16-AFAC-7AE1BC0372D1}"/>
              </a:ext>
            </a:extLst>
          </p:cNvPr>
          <p:cNvPicPr>
            <a:picLocks noChangeAspect="1"/>
          </p:cNvPicPr>
          <p:nvPr/>
        </p:nvPicPr>
        <p:blipFill>
          <a:blip r:embed="rId7"/>
          <a:stretch>
            <a:fillRect/>
          </a:stretch>
        </p:blipFill>
        <p:spPr>
          <a:xfrm flipH="1">
            <a:off x="639496" y="2980364"/>
            <a:ext cx="2082104" cy="2449371"/>
          </a:xfrm>
          <a:prstGeom prst="rect">
            <a:avLst/>
          </a:prstGeom>
        </p:spPr>
      </p:pic>
    </p:spTree>
    <p:extLst>
      <p:ext uri="{BB962C8B-B14F-4D97-AF65-F5344CB8AC3E}">
        <p14:creationId xmlns:p14="http://schemas.microsoft.com/office/powerpoint/2010/main" val="55099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2000" fill="remove"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anim calcmode="lin" valueType="num">
                                      <p:cBhvr>
                                        <p:cTn id="8" dur="1250" fill="hold"/>
                                        <p:tgtEl>
                                          <p:spTgt spid="13"/>
                                        </p:tgtEl>
                                        <p:attrNameLst>
                                          <p:attrName>ppt_w</p:attrName>
                                        </p:attrNameLst>
                                      </p:cBhvr>
                                      <p:tavLst>
                                        <p:tav tm="0" fmla="#ppt_w*sin(2.5*pi*$)">
                                          <p:val>
                                            <p:fltVal val="0"/>
                                          </p:val>
                                        </p:tav>
                                        <p:tav tm="100000">
                                          <p:val>
                                            <p:fltVal val="1"/>
                                          </p:val>
                                        </p:tav>
                                      </p:tavLst>
                                    </p:anim>
                                    <p:anim calcmode="lin" valueType="num">
                                      <p:cBhvr>
                                        <p:cTn id="9" dur="1250" fill="hold"/>
                                        <p:tgtEl>
                                          <p:spTgt spid="13"/>
                                        </p:tgtEl>
                                        <p:attrNameLst>
                                          <p:attrName>ppt_h</p:attrName>
                                        </p:attrNameLst>
                                      </p:cBhvr>
                                      <p:tavLst>
                                        <p:tav tm="0">
                                          <p:val>
                                            <p:strVal val="#ppt_h"/>
                                          </p:val>
                                        </p:tav>
                                        <p:tav tm="100000">
                                          <p:val>
                                            <p:strVal val="#ppt_h"/>
                                          </p:val>
                                        </p:tav>
                                      </p:tavLst>
                                    </p:anim>
                                  </p:childTnLst>
                                </p:cTn>
                              </p:par>
                              <p:par>
                                <p:cTn id="10" presetID="45" presetClass="exit" presetSubtype="0" fill="hold" nodeType="withEffect">
                                  <p:stCondLst>
                                    <p:cond delay="2000"/>
                                  </p:stCondLst>
                                  <p:childTnLst>
                                    <p:animEffect transition="out" filter="fade">
                                      <p:cBhvr>
                                        <p:cTn id="11" dur="1000"/>
                                        <p:tgtEl>
                                          <p:spTgt spid="13"/>
                                        </p:tgtEl>
                                      </p:cBhvr>
                                    </p:animEffect>
                                    <p:anim calcmode="lin" valueType="num">
                                      <p:cBhvr>
                                        <p:cTn id="12" dur="1000"/>
                                        <p:tgtEl>
                                          <p:spTgt spid="1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1000"/>
                                        <p:tgtEl>
                                          <p:spTgt spid="13"/>
                                        </p:tgtEl>
                                        <p:attrNameLst>
                                          <p:attrName>ppt_h</p:attrName>
                                        </p:attrNameLst>
                                      </p:cBhvr>
                                      <p:tavLst>
                                        <p:tav tm="0">
                                          <p:val>
                                            <p:strVal val="ppt_h"/>
                                          </p:val>
                                        </p:tav>
                                        <p:tav tm="100000">
                                          <p:val>
                                            <p:strVal val="ppt_h"/>
                                          </p:val>
                                        </p:tav>
                                      </p:tavLst>
                                    </p:anim>
                                    <p:set>
                                      <p:cBhvr>
                                        <p:cTn id="14" dur="1" fill="hold">
                                          <p:stCondLst>
                                            <p:cond delay="999"/>
                                          </p:stCondLst>
                                        </p:cTn>
                                        <p:tgtEl>
                                          <p:spTgt spid="13"/>
                                        </p:tgtEl>
                                        <p:attrNameLst>
                                          <p:attrName>style.visibility</p:attrName>
                                        </p:attrNameLst>
                                      </p:cBhvr>
                                      <p:to>
                                        <p:strVal val="hidden"/>
                                      </p:to>
                                    </p:set>
                                  </p:childTnLst>
                                </p:cTn>
                              </p:par>
                              <p:par>
                                <p:cTn id="15" presetID="45" presetClass="entr" presetSubtype="0" repeatCount="2000" fill="remove"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250"/>
                                        <p:tgtEl>
                                          <p:spTgt spid="18"/>
                                        </p:tgtEl>
                                      </p:cBhvr>
                                    </p:animEffect>
                                    <p:anim calcmode="lin" valueType="num">
                                      <p:cBhvr>
                                        <p:cTn id="18" dur="1250" fill="hold"/>
                                        <p:tgtEl>
                                          <p:spTgt spid="18"/>
                                        </p:tgtEl>
                                        <p:attrNameLst>
                                          <p:attrName>ppt_w</p:attrName>
                                        </p:attrNameLst>
                                      </p:cBhvr>
                                      <p:tavLst>
                                        <p:tav tm="0" fmla="#ppt_w*sin(2.5*pi*$)">
                                          <p:val>
                                            <p:fltVal val="0"/>
                                          </p:val>
                                        </p:tav>
                                        <p:tav tm="100000">
                                          <p:val>
                                            <p:fltVal val="1"/>
                                          </p:val>
                                        </p:tav>
                                      </p:tavLst>
                                    </p:anim>
                                    <p:anim calcmode="lin" valueType="num">
                                      <p:cBhvr>
                                        <p:cTn id="19" dur="1250" fill="hold"/>
                                        <p:tgtEl>
                                          <p:spTgt spid="18"/>
                                        </p:tgtEl>
                                        <p:attrNameLst>
                                          <p:attrName>ppt_h</p:attrName>
                                        </p:attrNameLst>
                                      </p:cBhvr>
                                      <p:tavLst>
                                        <p:tav tm="0">
                                          <p:val>
                                            <p:strVal val="#ppt_h"/>
                                          </p:val>
                                        </p:tav>
                                        <p:tav tm="100000">
                                          <p:val>
                                            <p:strVal val="#ppt_h"/>
                                          </p:val>
                                        </p:tav>
                                      </p:tavLst>
                                    </p:anim>
                                  </p:childTnLst>
                                </p:cTn>
                              </p:par>
                              <p:par>
                                <p:cTn id="20" presetID="45" presetClass="exit" presetSubtype="0" fill="hold" nodeType="withEffect">
                                  <p:stCondLst>
                                    <p:cond delay="2000"/>
                                  </p:stCondLst>
                                  <p:childTnLst>
                                    <p:animEffect transition="out" filter="fade">
                                      <p:cBhvr>
                                        <p:cTn id="21" dur="1000"/>
                                        <p:tgtEl>
                                          <p:spTgt spid="18"/>
                                        </p:tgtEl>
                                      </p:cBhvr>
                                    </p:animEffect>
                                    <p:anim calcmode="lin" valueType="num">
                                      <p:cBhvr>
                                        <p:cTn id="22" dur="1000"/>
                                        <p:tgtEl>
                                          <p:spTgt spid="1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 dur="1000"/>
                                        <p:tgtEl>
                                          <p:spTgt spid="18"/>
                                        </p:tgtEl>
                                        <p:attrNameLst>
                                          <p:attrName>ppt_h</p:attrName>
                                        </p:attrNameLst>
                                      </p:cBhvr>
                                      <p:tavLst>
                                        <p:tav tm="0">
                                          <p:val>
                                            <p:strVal val="ppt_h"/>
                                          </p:val>
                                        </p:tav>
                                        <p:tav tm="100000">
                                          <p:val>
                                            <p:strVal val="ppt_h"/>
                                          </p:val>
                                        </p:tav>
                                      </p:tavLst>
                                    </p:anim>
                                    <p:set>
                                      <p:cBhvr>
                                        <p:cTn id="24" dur="1" fill="hold">
                                          <p:stCondLst>
                                            <p:cond delay="999"/>
                                          </p:stCondLst>
                                        </p:cTn>
                                        <p:tgtEl>
                                          <p:spTgt spid="18"/>
                                        </p:tgtEl>
                                        <p:attrNameLst>
                                          <p:attrName>style.visibility</p:attrName>
                                        </p:attrNameLst>
                                      </p:cBhvr>
                                      <p:to>
                                        <p:strVal val="hidden"/>
                                      </p:to>
                                    </p:set>
                                  </p:childTnLst>
                                </p:cTn>
                              </p:par>
                              <p:par>
                                <p:cTn id="25" presetID="42" presetClass="entr" presetSubtype="0" fill="hold" grpId="0" nodeType="withEffect">
                                  <p:stCondLst>
                                    <p:cond delay="8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8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
            <a:extLst>
              <a:ext uri="{FF2B5EF4-FFF2-40B4-BE49-F238E27FC236}">
                <a16:creationId xmlns:a16="http://schemas.microsoft.com/office/drawing/2014/main" id="{5E0BE66F-558C-4166-91DE-86BECD2669F5}"/>
              </a:ext>
            </a:extLst>
          </p:cNvPr>
          <p:cNvSpPr/>
          <p:nvPr/>
        </p:nvSpPr>
        <p:spPr>
          <a:xfrm>
            <a:off x="4184650" y="783751"/>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Montañas</a:t>
            </a:r>
          </a:p>
        </p:txBody>
      </p:sp>
      <p:sp>
        <p:nvSpPr>
          <p:cNvPr id="7" name="Rectangle: Rounded Corners 9">
            <a:extLst>
              <a:ext uri="{FF2B5EF4-FFF2-40B4-BE49-F238E27FC236}">
                <a16:creationId xmlns:a16="http://schemas.microsoft.com/office/drawing/2014/main" id="{D86D4F5B-5142-416C-849E-13EBDC66ED1C}"/>
              </a:ext>
            </a:extLst>
          </p:cNvPr>
          <p:cNvSpPr/>
          <p:nvPr/>
        </p:nvSpPr>
        <p:spPr>
          <a:xfrm>
            <a:off x="3625567" y="1902671"/>
            <a:ext cx="4940865" cy="4046144"/>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Un bioma de altura donde algunas cumbres alcanzan la capa y=130, con algunos robles y abedules esparcidos. Aparecen acantilados, cimas, valles, cascadas, salientes, islas flotantes, cavernas y otras estructuras, lo que ofrece vistas increíbles. Este es uno de los pocos biomas donde se generan llamas de forma natural. También nieva en ciertas alturas, lo que crea capas de nieve en la cima de las montañas.</a:t>
            </a:r>
            <a:endParaRPr lang="en-IN" dirty="0"/>
          </a:p>
        </p:txBody>
      </p:sp>
      <p:sp>
        <p:nvSpPr>
          <p:cNvPr id="8" name="Rectangle: Rounded Corners 8">
            <a:extLst>
              <a:ext uri="{FF2B5EF4-FFF2-40B4-BE49-F238E27FC236}">
                <a16:creationId xmlns:a16="http://schemas.microsoft.com/office/drawing/2014/main" id="{D73624FE-16B1-4A04-9354-C164ECC8A9CB}"/>
              </a:ext>
            </a:extLst>
          </p:cNvPr>
          <p:cNvSpPr/>
          <p:nvPr/>
        </p:nvSpPr>
        <p:spPr>
          <a:xfrm>
            <a:off x="3625567" y="1902671"/>
            <a:ext cx="4940865" cy="4043922"/>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Imagen 8">
            <a:extLst>
              <a:ext uri="{FF2B5EF4-FFF2-40B4-BE49-F238E27FC236}">
                <a16:creationId xmlns:a16="http://schemas.microsoft.com/office/drawing/2014/main" id="{5813C688-0CCF-45C1-B2A0-95CB30935CE5}"/>
              </a:ext>
            </a:extLst>
          </p:cNvPr>
          <p:cNvPicPr>
            <a:picLocks noChangeAspect="1"/>
          </p:cNvPicPr>
          <p:nvPr/>
        </p:nvPicPr>
        <p:blipFill>
          <a:blip r:embed="rId2"/>
          <a:stretch>
            <a:fillRect/>
          </a:stretch>
        </p:blipFill>
        <p:spPr>
          <a:xfrm>
            <a:off x="8369300" y="108151"/>
            <a:ext cx="3822700" cy="2084833"/>
          </a:xfrm>
          <a:prstGeom prst="ellipse">
            <a:avLst/>
          </a:prstGeom>
          <a:ln>
            <a:noFill/>
          </a:ln>
          <a:effectLst>
            <a:softEdge rad="112500"/>
          </a:effectLst>
        </p:spPr>
      </p:pic>
      <p:pic>
        <p:nvPicPr>
          <p:cNvPr id="10" name="Imagen 9">
            <a:extLst>
              <a:ext uri="{FF2B5EF4-FFF2-40B4-BE49-F238E27FC236}">
                <a16:creationId xmlns:a16="http://schemas.microsoft.com/office/drawing/2014/main" id="{FD14E847-74BF-4AEC-A337-1C88C2013B7E}"/>
              </a:ext>
            </a:extLst>
          </p:cNvPr>
          <p:cNvPicPr>
            <a:picLocks noChangeAspect="1"/>
          </p:cNvPicPr>
          <p:nvPr/>
        </p:nvPicPr>
        <p:blipFill>
          <a:blip r:embed="rId3"/>
          <a:stretch>
            <a:fillRect/>
          </a:stretch>
        </p:blipFill>
        <p:spPr>
          <a:xfrm flipH="1">
            <a:off x="474074" y="1517385"/>
            <a:ext cx="2757640" cy="4427951"/>
          </a:xfrm>
          <a:prstGeom prst="rect">
            <a:avLst/>
          </a:prstGeom>
        </p:spPr>
      </p:pic>
      <p:pic>
        <p:nvPicPr>
          <p:cNvPr id="11" name="Imagen 10">
            <a:extLst>
              <a:ext uri="{FF2B5EF4-FFF2-40B4-BE49-F238E27FC236}">
                <a16:creationId xmlns:a16="http://schemas.microsoft.com/office/drawing/2014/main" id="{7B8BCBBA-A348-4E5E-9702-D727F99782BC}"/>
              </a:ext>
            </a:extLst>
          </p:cNvPr>
          <p:cNvPicPr>
            <a:picLocks noChangeAspect="1"/>
          </p:cNvPicPr>
          <p:nvPr/>
        </p:nvPicPr>
        <p:blipFill>
          <a:blip r:embed="rId4"/>
          <a:stretch>
            <a:fillRect/>
          </a:stretch>
        </p:blipFill>
        <p:spPr>
          <a:xfrm>
            <a:off x="9076412" y="2764337"/>
            <a:ext cx="2857500" cy="2857500"/>
          </a:xfrm>
          <a:prstGeom prst="rect">
            <a:avLst/>
          </a:prstGeom>
        </p:spPr>
      </p:pic>
    </p:spTree>
    <p:extLst>
      <p:ext uri="{BB962C8B-B14F-4D97-AF65-F5344CB8AC3E}">
        <p14:creationId xmlns:p14="http://schemas.microsoft.com/office/powerpoint/2010/main" val="22894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8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
            <a:extLst>
              <a:ext uri="{FF2B5EF4-FFF2-40B4-BE49-F238E27FC236}">
                <a16:creationId xmlns:a16="http://schemas.microsoft.com/office/drawing/2014/main" id="{26B7BB81-ED84-4C01-9C6E-EFCA3C9BF8FA}"/>
              </a:ext>
            </a:extLst>
          </p:cNvPr>
          <p:cNvSpPr/>
          <p:nvPr/>
        </p:nvSpPr>
        <p:spPr>
          <a:xfrm>
            <a:off x="4184650" y="783751"/>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6E6E6"/>
                </a:solidFill>
                <a:latin typeface="rubik" panose="00000500000000000000"/>
              </a:rPr>
              <a:t>Llanura</a:t>
            </a:r>
            <a:endParaRPr lang="en-IN" sz="3600" dirty="0"/>
          </a:p>
        </p:txBody>
      </p:sp>
      <p:sp>
        <p:nvSpPr>
          <p:cNvPr id="6" name="Rectangle: Rounded Corners 9">
            <a:extLst>
              <a:ext uri="{FF2B5EF4-FFF2-40B4-BE49-F238E27FC236}">
                <a16:creationId xmlns:a16="http://schemas.microsoft.com/office/drawing/2014/main" id="{216E3336-4A08-48BF-A7FC-218EF327EC8A}"/>
              </a:ext>
            </a:extLst>
          </p:cNvPr>
          <p:cNvSpPr/>
          <p:nvPr/>
        </p:nvSpPr>
        <p:spPr>
          <a:xfrm>
            <a:off x="3625567" y="1902671"/>
            <a:ext cx="4940865" cy="4046144"/>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Un bioma plano y herboso con pendientes suaves y unos pocos robles. Lagos, pequeñas cuevas submarinas y aldeas son comunes. Las entradas a cuevas, los lagos de lava y las cataratas son fáciles de identificar por el terreno plano sin obstáculos. Los mobs de granja se encuentran fácilmente en las llanura; este bioma y sus variantes también son los únicos biomas donde los caballos spawnean naturalmente. </a:t>
            </a:r>
            <a:endParaRPr lang="en-IN" dirty="0"/>
          </a:p>
        </p:txBody>
      </p:sp>
      <p:sp>
        <p:nvSpPr>
          <p:cNvPr id="7" name="Rectangle: Rounded Corners 8">
            <a:extLst>
              <a:ext uri="{FF2B5EF4-FFF2-40B4-BE49-F238E27FC236}">
                <a16:creationId xmlns:a16="http://schemas.microsoft.com/office/drawing/2014/main" id="{B78B1843-5E55-4DFE-A988-68E01A09FD10}"/>
              </a:ext>
            </a:extLst>
          </p:cNvPr>
          <p:cNvSpPr/>
          <p:nvPr/>
        </p:nvSpPr>
        <p:spPr>
          <a:xfrm>
            <a:off x="3625567" y="1902671"/>
            <a:ext cx="4940865" cy="4043922"/>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Phymork Minecraft Map">
            <a:extLst>
              <a:ext uri="{FF2B5EF4-FFF2-40B4-BE49-F238E27FC236}">
                <a16:creationId xmlns:a16="http://schemas.microsoft.com/office/drawing/2014/main" id="{3FFA615E-9B07-4BB6-987A-12FC51339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344"/>
            <a:ext cx="3860103" cy="217130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15E530D3-8087-4976-9446-45981EC05E24}"/>
              </a:ext>
            </a:extLst>
          </p:cNvPr>
          <p:cNvPicPr>
            <a:picLocks noChangeAspect="1"/>
          </p:cNvPicPr>
          <p:nvPr/>
        </p:nvPicPr>
        <p:blipFill>
          <a:blip r:embed="rId3"/>
          <a:stretch>
            <a:fillRect/>
          </a:stretch>
        </p:blipFill>
        <p:spPr>
          <a:xfrm>
            <a:off x="8717333" y="2348762"/>
            <a:ext cx="3317116" cy="3598941"/>
          </a:xfrm>
          <a:prstGeom prst="rect">
            <a:avLst/>
          </a:prstGeom>
        </p:spPr>
      </p:pic>
      <p:pic>
        <p:nvPicPr>
          <p:cNvPr id="9" name="Imagen 8">
            <a:extLst>
              <a:ext uri="{FF2B5EF4-FFF2-40B4-BE49-F238E27FC236}">
                <a16:creationId xmlns:a16="http://schemas.microsoft.com/office/drawing/2014/main" id="{C87E11BA-E326-4134-8CA8-7B1FE0414C0C}"/>
              </a:ext>
            </a:extLst>
          </p:cNvPr>
          <p:cNvPicPr>
            <a:picLocks noChangeAspect="1"/>
          </p:cNvPicPr>
          <p:nvPr/>
        </p:nvPicPr>
        <p:blipFill>
          <a:blip r:embed="rId4"/>
          <a:stretch>
            <a:fillRect/>
          </a:stretch>
        </p:blipFill>
        <p:spPr>
          <a:xfrm>
            <a:off x="594808" y="2598398"/>
            <a:ext cx="2670485" cy="3099670"/>
          </a:xfrm>
          <a:prstGeom prst="rect">
            <a:avLst/>
          </a:prstGeom>
        </p:spPr>
      </p:pic>
    </p:spTree>
    <p:extLst>
      <p:ext uri="{BB962C8B-B14F-4D97-AF65-F5344CB8AC3E}">
        <p14:creationId xmlns:p14="http://schemas.microsoft.com/office/powerpoint/2010/main" val="24090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ldeano Herrero in 2021 | Jenga, Minecraft, Toys">
            <a:extLst>
              <a:ext uri="{FF2B5EF4-FFF2-40B4-BE49-F238E27FC236}">
                <a16:creationId xmlns:a16="http://schemas.microsoft.com/office/drawing/2014/main" id="{EB36695E-845B-4004-8440-6332ABF25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2" y="0"/>
            <a:ext cx="12130778" cy="684892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picture containing container, square&#10;&#10;Description automatically generated">
            <a:extLst>
              <a:ext uri="{FF2B5EF4-FFF2-40B4-BE49-F238E27FC236}">
                <a16:creationId xmlns:a16="http://schemas.microsoft.com/office/drawing/2014/main" id="{766F88BC-6800-C877-D68C-80040AE3E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920" y="6064774"/>
            <a:ext cx="784150" cy="784150"/>
          </a:xfrm>
          <a:prstGeom prst="rect">
            <a:avLst/>
          </a:prstGeom>
        </p:spPr>
      </p:pic>
      <p:sp>
        <p:nvSpPr>
          <p:cNvPr id="2" name="Rectangle: Rounded Corners 1">
            <a:extLst>
              <a:ext uri="{FF2B5EF4-FFF2-40B4-BE49-F238E27FC236}">
                <a16:creationId xmlns:a16="http://schemas.microsoft.com/office/drawing/2014/main" id="{4D1AAD86-538B-0270-E048-D241099B2606}"/>
              </a:ext>
            </a:extLst>
          </p:cNvPr>
          <p:cNvSpPr/>
          <p:nvPr/>
        </p:nvSpPr>
        <p:spPr>
          <a:xfrm>
            <a:off x="4618677" y="310873"/>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E2D467E-1F54-297E-3E36-5A465055FC78}"/>
              </a:ext>
            </a:extLst>
          </p:cNvPr>
          <p:cNvSpPr txBox="1"/>
          <p:nvPr/>
        </p:nvSpPr>
        <p:spPr>
          <a:xfrm>
            <a:off x="4799936" y="474842"/>
            <a:ext cx="3454716" cy="400110"/>
          </a:xfrm>
          <a:prstGeom prst="rect">
            <a:avLst/>
          </a:prstGeom>
          <a:noFill/>
        </p:spPr>
        <p:txBody>
          <a:bodyPr wrap="square" rtlCol="0">
            <a:spAutoFit/>
          </a:bodyPr>
          <a:lstStyle/>
          <a:p>
            <a:pPr algn="ctr"/>
            <a:r>
              <a:rPr lang="en-IN" sz="2000"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Armas</a:t>
            </a:r>
            <a:endParaRPr lang="en-IN" sz="2000"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16" name="Rectangle 15">
            <a:extLst>
              <a:ext uri="{FF2B5EF4-FFF2-40B4-BE49-F238E27FC236}">
                <a16:creationId xmlns:a16="http://schemas.microsoft.com/office/drawing/2014/main" id="{69D33516-3B71-C3E7-1B14-DE2EF05F8B9D}"/>
              </a:ext>
            </a:extLst>
          </p:cNvPr>
          <p:cNvSpPr/>
          <p:nvPr/>
        </p:nvSpPr>
        <p:spPr>
          <a:xfrm>
            <a:off x="871740" y="5770385"/>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6D890FBF-7101-EC9A-338A-E19A7DA038A7}"/>
              </a:ext>
            </a:extLst>
          </p:cNvPr>
          <p:cNvSpPr/>
          <p:nvPr/>
        </p:nvSpPr>
        <p:spPr>
          <a:xfrm>
            <a:off x="1852372" y="5810096"/>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1AB7772-1087-A140-B01F-9E5B9CE40EFF}"/>
              </a:ext>
            </a:extLst>
          </p:cNvPr>
          <p:cNvSpPr/>
          <p:nvPr/>
        </p:nvSpPr>
        <p:spPr>
          <a:xfrm>
            <a:off x="2994547" y="5770385"/>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B4624958-11E1-6284-1202-8531A14FFC2D}"/>
              </a:ext>
            </a:extLst>
          </p:cNvPr>
          <p:cNvSpPr/>
          <p:nvPr/>
        </p:nvSpPr>
        <p:spPr>
          <a:xfrm>
            <a:off x="3937992" y="5797606"/>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C9C096BE-3DD4-F46A-6F38-0A976E5C86EC}"/>
              </a:ext>
            </a:extLst>
          </p:cNvPr>
          <p:cNvSpPr/>
          <p:nvPr/>
        </p:nvSpPr>
        <p:spPr>
          <a:xfrm>
            <a:off x="4928187" y="5797606"/>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descr="A picture containing text, clipart&#10;&#10;Description automatically generated">
            <a:extLst>
              <a:ext uri="{FF2B5EF4-FFF2-40B4-BE49-F238E27FC236}">
                <a16:creationId xmlns:a16="http://schemas.microsoft.com/office/drawing/2014/main" id="{CABFF0A9-D333-6CFA-5C95-97462AF43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0522" y="5938535"/>
            <a:ext cx="350164" cy="350164"/>
          </a:xfrm>
          <a:prstGeom prst="rect">
            <a:avLst/>
          </a:prstGeom>
        </p:spPr>
      </p:pic>
      <p:pic>
        <p:nvPicPr>
          <p:cNvPr id="31" name="Picture 30" descr="Qr code&#10;&#10;Description automatically generated">
            <a:extLst>
              <a:ext uri="{FF2B5EF4-FFF2-40B4-BE49-F238E27FC236}">
                <a16:creationId xmlns:a16="http://schemas.microsoft.com/office/drawing/2014/main" id="{EA65F5C9-AAA4-1326-E672-7065CC580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807" y="6023444"/>
            <a:ext cx="396405" cy="397142"/>
          </a:xfrm>
          <a:prstGeom prst="rect">
            <a:avLst/>
          </a:prstGeom>
        </p:spPr>
      </p:pic>
      <p:pic>
        <p:nvPicPr>
          <p:cNvPr id="33" name="Picture 32" descr="Chart, histogram&#10;&#10;Description automatically generated">
            <a:extLst>
              <a:ext uri="{FF2B5EF4-FFF2-40B4-BE49-F238E27FC236}">
                <a16:creationId xmlns:a16="http://schemas.microsoft.com/office/drawing/2014/main" id="{FA7102B8-62E4-1821-82BC-880E934265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5585" y="5923757"/>
            <a:ext cx="536076" cy="536076"/>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489C404C-ED5F-1415-D1CE-0DA202A84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2579" y="6023444"/>
            <a:ext cx="392361" cy="322319"/>
          </a:xfrm>
          <a:prstGeom prst="rect">
            <a:avLst/>
          </a:prstGeom>
        </p:spPr>
      </p:pic>
      <p:pic>
        <p:nvPicPr>
          <p:cNvPr id="37" name="Picture 36" descr="Shape&#10;&#10;Description automatically generated">
            <a:extLst>
              <a:ext uri="{FF2B5EF4-FFF2-40B4-BE49-F238E27FC236}">
                <a16:creationId xmlns:a16="http://schemas.microsoft.com/office/drawing/2014/main" id="{D57DB525-0492-9B99-6E83-B403A7A7DD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2953" y="5966327"/>
            <a:ext cx="330914" cy="330914"/>
          </a:xfrm>
          <a:prstGeom prst="rect">
            <a:avLst/>
          </a:prstGeom>
        </p:spPr>
      </p:pic>
      <p:pic>
        <p:nvPicPr>
          <p:cNvPr id="39" name="Picture 38" descr="A picture containing container, square&#10;&#10;Description automatically generated">
            <a:extLst>
              <a:ext uri="{FF2B5EF4-FFF2-40B4-BE49-F238E27FC236}">
                <a16:creationId xmlns:a16="http://schemas.microsoft.com/office/drawing/2014/main" id="{9D6272BE-1D61-454E-D17E-4CD8B0206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010" y="5101087"/>
            <a:ext cx="1747837" cy="1747837"/>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9C90F7CF-5174-6C3E-7C1F-3FB5AAA3A8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5207" y="2666900"/>
            <a:ext cx="3496042" cy="3496042"/>
          </a:xfrm>
          <a:prstGeom prst="rect">
            <a:avLst/>
          </a:prstGeom>
        </p:spPr>
      </p:pic>
      <p:pic>
        <p:nvPicPr>
          <p:cNvPr id="25" name="Picture 24" descr="Chart&#10;&#10;Description automatically generated with medium confidence">
            <a:extLst>
              <a:ext uri="{FF2B5EF4-FFF2-40B4-BE49-F238E27FC236}">
                <a16:creationId xmlns:a16="http://schemas.microsoft.com/office/drawing/2014/main" id="{6A315D97-991A-DF2B-B927-3D14351E75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8891028">
            <a:off x="8920004" y="3364910"/>
            <a:ext cx="1038168" cy="1038168"/>
          </a:xfrm>
          <a:prstGeom prst="rect">
            <a:avLst/>
          </a:prstGeom>
        </p:spPr>
      </p:pic>
      <p:pic>
        <p:nvPicPr>
          <p:cNvPr id="40" name="Picture 39" descr="A picture containing container, square&#10;&#10;Description automatically generated">
            <a:extLst>
              <a:ext uri="{FF2B5EF4-FFF2-40B4-BE49-F238E27FC236}">
                <a16:creationId xmlns:a16="http://schemas.microsoft.com/office/drawing/2014/main" id="{0D6BBAB2-F97B-E052-9332-33BFA4BC4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088" y="5595661"/>
            <a:ext cx="1262339" cy="1262339"/>
          </a:xfrm>
          <a:prstGeom prst="rect">
            <a:avLst/>
          </a:prstGeom>
        </p:spPr>
      </p:pic>
    </p:spTree>
    <p:extLst>
      <p:ext uri="{BB962C8B-B14F-4D97-AF65-F5344CB8AC3E}">
        <p14:creationId xmlns:p14="http://schemas.microsoft.com/office/powerpoint/2010/main" val="40784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3000" tmFilter="0, 0; .2, .5; .8, .5; 1, 0"/>
                                        <p:tgtEl>
                                          <p:spTgt spid="31"/>
                                        </p:tgtEl>
                                      </p:cBhvr>
                                    </p:animEffect>
                                    <p:animScale>
                                      <p:cBhvr>
                                        <p:cTn id="7" dur="1500" autoRev="1" fill="hold"/>
                                        <p:tgtEl>
                                          <p:spTgt spid="31"/>
                                        </p:tgtEl>
                                      </p:cBhvr>
                                      <p:by x="105000" y="105000"/>
                                    </p:animScale>
                                  </p:childTnLst>
                                </p:cTn>
                              </p:par>
                              <p:par>
                                <p:cTn id="8" presetID="26" presetClass="emph" presetSubtype="0" fill="hold" nodeType="withEffect">
                                  <p:stCondLst>
                                    <p:cond delay="0"/>
                                  </p:stCondLst>
                                  <p:childTnLst>
                                    <p:animEffect transition="out" filter="fade">
                                      <p:cBhvr>
                                        <p:cTn id="9" dur="3000" tmFilter="0, 0; .2, .5; .8, .5; 1, 0"/>
                                        <p:tgtEl>
                                          <p:spTgt spid="29"/>
                                        </p:tgtEl>
                                      </p:cBhvr>
                                    </p:animEffect>
                                    <p:animScale>
                                      <p:cBhvr>
                                        <p:cTn id="10" dur="1500" autoRev="1" fill="hold"/>
                                        <p:tgtEl>
                                          <p:spTgt spid="29"/>
                                        </p:tgtEl>
                                      </p:cBhvr>
                                      <p:by x="105000" y="105000"/>
                                    </p:animScale>
                                  </p:childTnLst>
                                </p:cTn>
                              </p:par>
                              <p:par>
                                <p:cTn id="11" presetID="26" presetClass="emph" presetSubtype="0" fill="hold" nodeType="withEffect">
                                  <p:stCondLst>
                                    <p:cond delay="0"/>
                                  </p:stCondLst>
                                  <p:childTnLst>
                                    <p:animEffect transition="out" filter="fade">
                                      <p:cBhvr>
                                        <p:cTn id="12" dur="3000" tmFilter="0, 0; .2, .5; .8, .5; 1, 0"/>
                                        <p:tgtEl>
                                          <p:spTgt spid="33"/>
                                        </p:tgtEl>
                                      </p:cBhvr>
                                    </p:animEffect>
                                    <p:animScale>
                                      <p:cBhvr>
                                        <p:cTn id="13" dur="1500" autoRev="1" fill="hold"/>
                                        <p:tgtEl>
                                          <p:spTgt spid="33"/>
                                        </p:tgtEl>
                                      </p:cBhvr>
                                      <p:by x="105000" y="105000"/>
                                    </p:animScale>
                                  </p:childTnLst>
                                </p:cTn>
                              </p:par>
                              <p:par>
                                <p:cTn id="14" presetID="26" presetClass="emph" presetSubtype="0" fill="hold" nodeType="withEffect">
                                  <p:stCondLst>
                                    <p:cond delay="0"/>
                                  </p:stCondLst>
                                  <p:childTnLst>
                                    <p:animEffect transition="out" filter="fade">
                                      <p:cBhvr>
                                        <p:cTn id="15" dur="3000" tmFilter="0, 0; .2, .5; .8, .5; 1, 0"/>
                                        <p:tgtEl>
                                          <p:spTgt spid="37"/>
                                        </p:tgtEl>
                                      </p:cBhvr>
                                    </p:animEffect>
                                    <p:animScale>
                                      <p:cBhvr>
                                        <p:cTn id="16" dur="1500" autoRev="1" fill="hold"/>
                                        <p:tgtEl>
                                          <p:spTgt spid="37"/>
                                        </p:tgtEl>
                                      </p:cBhvr>
                                      <p:by x="105000" y="105000"/>
                                    </p:animScale>
                                  </p:childTnLst>
                                </p:cTn>
                              </p:par>
                              <p:par>
                                <p:cTn id="17" presetID="26" presetClass="emph" presetSubtype="0" fill="hold" nodeType="withEffect">
                                  <p:stCondLst>
                                    <p:cond delay="0"/>
                                  </p:stCondLst>
                                  <p:childTnLst>
                                    <p:animEffect transition="out" filter="fade">
                                      <p:cBhvr>
                                        <p:cTn id="18" dur="3000" tmFilter="0, 0; .2, .5; .8, .5; 1, 0"/>
                                        <p:tgtEl>
                                          <p:spTgt spid="35"/>
                                        </p:tgtEl>
                                      </p:cBhvr>
                                    </p:animEffect>
                                    <p:animScale>
                                      <p:cBhvr>
                                        <p:cTn id="19" dur="1500" autoRev="1" fill="hold"/>
                                        <p:tgtEl>
                                          <p:spTgt spid="35"/>
                                        </p:tgtEl>
                                      </p:cBhvr>
                                      <p:by x="105000" y="105000"/>
                                    </p:animScale>
                                  </p:childTnLst>
                                </p:cTn>
                              </p:par>
                              <p:par>
                                <p:cTn id="20" presetID="64" presetClass="path" presetSubtype="0" accel="50000" decel="50000" fill="hold" nodeType="withEffect">
                                  <p:stCondLst>
                                    <p:cond delay="0"/>
                                  </p:stCondLst>
                                  <p:childTnLst>
                                    <p:animMotion origin="layout" path="M -2.08333E-7 1.85185E-6 L -2.08333E-7 -0.41088 " pathEditMode="relative" rAng="0" ptsTypes="AA">
                                      <p:cBhvr>
                                        <p:cTn id="21" dur="2500" fill="hold"/>
                                        <p:tgtEl>
                                          <p:spTgt spid="23"/>
                                        </p:tgtEl>
                                        <p:attrNameLst>
                                          <p:attrName>ppt_x</p:attrName>
                                          <p:attrName>ppt_y</p:attrName>
                                        </p:attrNameLst>
                                      </p:cBhvr>
                                      <p:rCtr x="0" y="-20556"/>
                                    </p:animMotion>
                                  </p:childTnLst>
                                </p:cTn>
                              </p:par>
                              <p:par>
                                <p:cTn id="22" presetID="64" presetClass="path" presetSubtype="0" accel="50000" decel="50000" fill="hold" nodeType="withEffect">
                                  <p:stCondLst>
                                    <p:cond delay="0"/>
                                  </p:stCondLst>
                                  <p:childTnLst>
                                    <p:animMotion origin="layout" path="M 2.08333E-7 2.59259E-6 L 2.08333E-7 -0.41088 " pathEditMode="relative" rAng="0" ptsTypes="AA">
                                      <p:cBhvr>
                                        <p:cTn id="23" dur="2500" fill="hold"/>
                                        <p:tgtEl>
                                          <p:spTgt spid="25"/>
                                        </p:tgtEl>
                                        <p:attrNameLst>
                                          <p:attrName>ppt_x</p:attrName>
                                          <p:attrName>ppt_y</p:attrName>
                                        </p:attrNameLst>
                                      </p:cBhvr>
                                      <p:rCtr x="0" y="-20556"/>
                                    </p:animMotion>
                                  </p:childTnLst>
                                </p:cTn>
                              </p:par>
                              <p:par>
                                <p:cTn id="24" presetID="64" presetClass="path" presetSubtype="0" accel="50000" decel="50000" fill="hold" nodeType="withEffect">
                                  <p:stCondLst>
                                    <p:cond delay="250"/>
                                  </p:stCondLst>
                                  <p:childTnLst>
                                    <p:animMotion origin="layout" path="M 2.08333E-7 3.33333E-6 L 2.08333E-7 -0.41088 " pathEditMode="relative" rAng="0" ptsTypes="AA">
                                      <p:cBhvr>
                                        <p:cTn id="25" dur="2500" fill="hold"/>
                                        <p:tgtEl>
                                          <p:spTgt spid="39"/>
                                        </p:tgtEl>
                                        <p:attrNameLst>
                                          <p:attrName>ppt_x</p:attrName>
                                          <p:attrName>ppt_y</p:attrName>
                                        </p:attrNameLst>
                                      </p:cBhvr>
                                      <p:rCtr x="0" y="-20556"/>
                                    </p:animMotion>
                                  </p:childTnLst>
                                </p:cTn>
                              </p:par>
                              <p:par>
                                <p:cTn id="26" presetID="64" presetClass="path" presetSubtype="0" accel="50000" decel="50000" fill="hold" nodeType="withEffect">
                                  <p:stCondLst>
                                    <p:cond delay="500"/>
                                  </p:stCondLst>
                                  <p:childTnLst>
                                    <p:animMotion origin="layout" path="M 4.16667E-7 -7.40741E-7 L 4.16667E-7 -0.41088 " pathEditMode="relative" rAng="0" ptsTypes="AA">
                                      <p:cBhvr>
                                        <p:cTn id="27" dur="2500" fill="hold"/>
                                        <p:tgtEl>
                                          <p:spTgt spid="40"/>
                                        </p:tgtEl>
                                        <p:attrNameLst>
                                          <p:attrName>ppt_x</p:attrName>
                                          <p:attrName>ppt_y</p:attrName>
                                        </p:attrNameLst>
                                      </p:cBhvr>
                                      <p:rCtr x="0" y="-20556"/>
                                    </p:animMotion>
                                  </p:childTnLst>
                                </p:cTn>
                              </p:par>
                              <p:par>
                                <p:cTn id="28" presetID="64" presetClass="path" presetSubtype="0" accel="50000" decel="50000" fill="hold" nodeType="withEffect">
                                  <p:stCondLst>
                                    <p:cond delay="750"/>
                                  </p:stCondLst>
                                  <p:childTnLst>
                                    <p:animMotion origin="layout" path="M -1.66667E-6 -2.59259E-6 L -1.66667E-6 -0.41088 " pathEditMode="relative" rAng="0" ptsTypes="AA">
                                      <p:cBhvr>
                                        <p:cTn id="29" dur="2500" fill="hold"/>
                                        <p:tgtEl>
                                          <p:spTgt spid="41"/>
                                        </p:tgtEl>
                                        <p:attrNameLst>
                                          <p:attrName>ppt_x</p:attrName>
                                          <p:attrName>ppt_y</p:attrName>
                                        </p:attrNameLst>
                                      </p:cBhvr>
                                      <p:rCtr x="0" y="-20556"/>
                                    </p:animMotion>
                                  </p:childTnLst>
                                </p:cTn>
                              </p:par>
                            </p:childTnLst>
                          </p:cTn>
                        </p:par>
                        <p:par>
                          <p:cTn id="30" fill="hold">
                            <p:stCondLst>
                              <p:cond delay="3250"/>
                            </p:stCondLst>
                            <p:childTnLst>
                              <p:par>
                                <p:cTn id="31" presetID="35" presetClass="path" presetSubtype="0" accel="50000" decel="50000" fill="hold" nodeType="afterEffect">
                                  <p:stCondLst>
                                    <p:cond delay="0"/>
                                  </p:stCondLst>
                                  <p:childTnLst>
                                    <p:animMotion origin="layout" path="M 2.08333E-7 -0.41088 L -0.78776 -0.41551 " pathEditMode="relative" rAng="0" ptsTypes="AA">
                                      <p:cBhvr>
                                        <p:cTn id="32" dur="2000" fill="hold"/>
                                        <p:tgtEl>
                                          <p:spTgt spid="25"/>
                                        </p:tgtEl>
                                        <p:attrNameLst>
                                          <p:attrName>ppt_x</p:attrName>
                                          <p:attrName>ppt_y</p:attrName>
                                        </p:attrNameLst>
                                      </p:cBhvr>
                                      <p:rCtr x="-39388"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6">
            <a:extLst>
              <a:ext uri="{FF2B5EF4-FFF2-40B4-BE49-F238E27FC236}">
                <a16:creationId xmlns:a16="http://schemas.microsoft.com/office/drawing/2014/main" id="{843D4FD1-4368-4A22-AD48-587D1DCCA4F6}"/>
              </a:ext>
            </a:extLst>
          </p:cNvPr>
          <p:cNvSpPr/>
          <p:nvPr/>
        </p:nvSpPr>
        <p:spPr>
          <a:xfrm>
            <a:off x="1757682" y="1974477"/>
            <a:ext cx="2084162" cy="733634"/>
          </a:xfrm>
          <a:prstGeom prst="roundRect">
            <a:avLst>
              <a:gd name="adj" fmla="val 0"/>
            </a:avLst>
          </a:prstGeom>
          <a:gradFill>
            <a:gsLst>
              <a:gs pos="100000">
                <a:srgbClr val="D9D9D9"/>
              </a:gs>
              <a:gs pos="0">
                <a:srgbClr val="ADADAD"/>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3ABECB99-8E48-4313-1073-9A3E93D143D4}"/>
              </a:ext>
            </a:extLst>
          </p:cNvPr>
          <p:cNvSpPr txBox="1"/>
          <p:nvPr/>
        </p:nvSpPr>
        <p:spPr>
          <a:xfrm>
            <a:off x="2326215" y="2199952"/>
            <a:ext cx="902811" cy="307777"/>
          </a:xfrm>
          <a:prstGeom prst="rect">
            <a:avLst/>
          </a:prstGeom>
          <a:noFill/>
        </p:spPr>
        <p:txBody>
          <a:bodyPr wrap="none" rtlCol="0">
            <a:spAutoFit/>
          </a:bodyPr>
          <a:lstStyle/>
          <a:p>
            <a:pPr algn="ctr"/>
            <a:r>
              <a:rPr lang="en-IN" sz="1400" dirty="0">
                <a:effectLst>
                  <a:outerShdw blurRad="38100" dist="38100" dir="2700000" algn="tl">
                    <a:srgbClr val="000000">
                      <a:alpha val="43137"/>
                    </a:srgbClr>
                  </a:outerShdw>
                </a:effectLst>
                <a:latin typeface="Press Start 2P" panose="00000500000000000000" pitchFamily="2" charset="0"/>
              </a:rPr>
              <a:t>Arco</a:t>
            </a:r>
          </a:p>
        </p:txBody>
      </p:sp>
      <p:sp>
        <p:nvSpPr>
          <p:cNvPr id="4" name="Rectangle: Rounded Corners 3">
            <a:extLst>
              <a:ext uri="{FF2B5EF4-FFF2-40B4-BE49-F238E27FC236}">
                <a16:creationId xmlns:a16="http://schemas.microsoft.com/office/drawing/2014/main" id="{2F6FD8BA-7C2B-605E-A72D-733D62176FDC}"/>
              </a:ext>
            </a:extLst>
          </p:cNvPr>
          <p:cNvSpPr/>
          <p:nvPr/>
        </p:nvSpPr>
        <p:spPr>
          <a:xfrm>
            <a:off x="1748064" y="2570665"/>
            <a:ext cx="9603922" cy="3438422"/>
          </a:xfrm>
          <a:prstGeom prst="roundRect">
            <a:avLst>
              <a:gd name="adj" fmla="val 0"/>
            </a:avLst>
          </a:prstGeom>
          <a:gradFill>
            <a:gsLst>
              <a:gs pos="3540">
                <a:srgbClr val="D9D9D9"/>
              </a:gs>
              <a:gs pos="84000">
                <a:srgbClr val="ADADAD"/>
              </a:gs>
              <a:gs pos="100000">
                <a:schemeClr val="bg1">
                  <a:lumMod val="8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69D33516-3B71-C3E7-1B14-DE2EF05F8B9D}"/>
              </a:ext>
            </a:extLst>
          </p:cNvPr>
          <p:cNvSpPr/>
          <p:nvPr/>
        </p:nvSpPr>
        <p:spPr>
          <a:xfrm>
            <a:off x="1853536"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6D890FBF-7101-EC9A-338A-E19A7DA038A7}"/>
              </a:ext>
            </a:extLst>
          </p:cNvPr>
          <p:cNvSpPr/>
          <p:nvPr/>
        </p:nvSpPr>
        <p:spPr>
          <a:xfrm>
            <a:off x="2606848"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1AB7772-1087-A140-B01F-9E5B9CE40EFF}"/>
              </a:ext>
            </a:extLst>
          </p:cNvPr>
          <p:cNvSpPr/>
          <p:nvPr/>
        </p:nvSpPr>
        <p:spPr>
          <a:xfrm>
            <a:off x="3360160"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B4624958-11E1-6284-1202-8531A14FFC2D}"/>
              </a:ext>
            </a:extLst>
          </p:cNvPr>
          <p:cNvSpPr/>
          <p:nvPr/>
        </p:nvSpPr>
        <p:spPr>
          <a:xfrm>
            <a:off x="4113472"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C9C096BE-3DD4-F46A-6F38-0A976E5C86EC}"/>
              </a:ext>
            </a:extLst>
          </p:cNvPr>
          <p:cNvSpPr/>
          <p:nvPr/>
        </p:nvSpPr>
        <p:spPr>
          <a:xfrm>
            <a:off x="4866784"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descr="A picture containing container, square&#10;&#10;Description automatically generated">
            <a:extLst>
              <a:ext uri="{FF2B5EF4-FFF2-40B4-BE49-F238E27FC236}">
                <a16:creationId xmlns:a16="http://schemas.microsoft.com/office/drawing/2014/main" id="{9D10C9A3-39BD-5D01-6E7F-8D56A0417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747" y="7830407"/>
            <a:ext cx="784150" cy="784150"/>
          </a:xfrm>
          <a:prstGeom prst="rect">
            <a:avLst/>
          </a:prstGeom>
        </p:spPr>
      </p:pic>
      <p:pic>
        <p:nvPicPr>
          <p:cNvPr id="41" name="Picture 40" descr="A picture containing container, square&#10;&#10;Description automatically generated">
            <a:extLst>
              <a:ext uri="{FF2B5EF4-FFF2-40B4-BE49-F238E27FC236}">
                <a16:creationId xmlns:a16="http://schemas.microsoft.com/office/drawing/2014/main" id="{CD68C734-0DFB-F212-46D7-AD1A3F98F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357" y="7771493"/>
            <a:ext cx="1747837" cy="1747837"/>
          </a:xfrm>
          <a:prstGeom prst="rect">
            <a:avLst/>
          </a:prstGeom>
        </p:spPr>
      </p:pic>
      <p:pic>
        <p:nvPicPr>
          <p:cNvPr id="43" name="Picture 42" descr="A picture containing container, square&#10;&#10;Description automatically generated">
            <a:extLst>
              <a:ext uri="{FF2B5EF4-FFF2-40B4-BE49-F238E27FC236}">
                <a16:creationId xmlns:a16="http://schemas.microsoft.com/office/drawing/2014/main" id="{B2FC5F01-84C1-B144-B0B0-FD21DFE4A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583" y="8264910"/>
            <a:ext cx="1262339" cy="1262339"/>
          </a:xfrm>
          <a:prstGeom prst="rect">
            <a:avLst/>
          </a:prstGeom>
        </p:spPr>
      </p:pic>
      <p:pic>
        <p:nvPicPr>
          <p:cNvPr id="31" name="Picture 30">
            <a:extLst>
              <a:ext uri="{FF2B5EF4-FFF2-40B4-BE49-F238E27FC236}">
                <a16:creationId xmlns:a16="http://schemas.microsoft.com/office/drawing/2014/main" id="{E8A7D62A-7411-7B40-4DB9-8A4251296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2293" y="4923988"/>
            <a:ext cx="1168071" cy="2076571"/>
          </a:xfrm>
          <a:prstGeom prst="rect">
            <a:avLst/>
          </a:prstGeom>
          <a:effectLst/>
        </p:spPr>
      </p:pic>
      <p:pic>
        <p:nvPicPr>
          <p:cNvPr id="32" name="Picture 31" descr="A picture containing LEGO, toy&#10;&#10;Description automatically generated">
            <a:extLst>
              <a:ext uri="{FF2B5EF4-FFF2-40B4-BE49-F238E27FC236}">
                <a16:creationId xmlns:a16="http://schemas.microsoft.com/office/drawing/2014/main" id="{91B41C7F-95A7-F363-541F-6E2A47B66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689" y="7762334"/>
            <a:ext cx="685392" cy="784150"/>
          </a:xfrm>
          <a:prstGeom prst="rect">
            <a:avLst/>
          </a:prstGeom>
          <a:effectLst/>
        </p:spPr>
      </p:pic>
      <p:pic>
        <p:nvPicPr>
          <p:cNvPr id="22" name="Picture 21" descr="Chart, histogram&#10;&#10;Description automatically generated">
            <a:extLst>
              <a:ext uri="{FF2B5EF4-FFF2-40B4-BE49-F238E27FC236}">
                <a16:creationId xmlns:a16="http://schemas.microsoft.com/office/drawing/2014/main" id="{524CF9F1-C439-B77C-1F0A-6E1E1FAA0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6387" y="4989202"/>
            <a:ext cx="300634" cy="300634"/>
          </a:xfrm>
          <a:prstGeom prst="rect">
            <a:avLst/>
          </a:prstGeom>
        </p:spPr>
      </p:pic>
      <p:pic>
        <p:nvPicPr>
          <p:cNvPr id="38" name="Picture 37" descr="Chart, histogram&#10;&#10;Description automatically generated">
            <a:extLst>
              <a:ext uri="{FF2B5EF4-FFF2-40B4-BE49-F238E27FC236}">
                <a16:creationId xmlns:a16="http://schemas.microsoft.com/office/drawing/2014/main" id="{4652E3D3-1887-3E30-DE16-38A6B7FF2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3075" y="4989202"/>
            <a:ext cx="300634" cy="300634"/>
          </a:xfrm>
          <a:prstGeom prst="rect">
            <a:avLst/>
          </a:prstGeom>
        </p:spPr>
      </p:pic>
      <p:pic>
        <p:nvPicPr>
          <p:cNvPr id="39" name="Picture 38" descr="Chart, histogram&#10;&#10;Description automatically generated">
            <a:extLst>
              <a:ext uri="{FF2B5EF4-FFF2-40B4-BE49-F238E27FC236}">
                <a16:creationId xmlns:a16="http://schemas.microsoft.com/office/drawing/2014/main" id="{C8805928-B9A3-C53D-D5F3-9B34E4A665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763" y="4989202"/>
            <a:ext cx="300634" cy="300634"/>
          </a:xfrm>
          <a:prstGeom prst="rect">
            <a:avLst/>
          </a:prstGeom>
        </p:spPr>
      </p:pic>
      <p:pic>
        <p:nvPicPr>
          <p:cNvPr id="42" name="Picture 41" descr="Chart, histogram&#10;&#10;Description automatically generated">
            <a:extLst>
              <a:ext uri="{FF2B5EF4-FFF2-40B4-BE49-F238E27FC236}">
                <a16:creationId xmlns:a16="http://schemas.microsoft.com/office/drawing/2014/main" id="{1C89337B-5392-FCD3-1642-FA378DB212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6451" y="4989202"/>
            <a:ext cx="300634" cy="300634"/>
          </a:xfrm>
          <a:prstGeom prst="rect">
            <a:avLst/>
          </a:prstGeom>
        </p:spPr>
      </p:pic>
      <p:pic>
        <p:nvPicPr>
          <p:cNvPr id="44" name="Picture 43" descr="Chart, histogram&#10;&#10;Description automatically generated">
            <a:extLst>
              <a:ext uri="{FF2B5EF4-FFF2-40B4-BE49-F238E27FC236}">
                <a16:creationId xmlns:a16="http://schemas.microsoft.com/office/drawing/2014/main" id="{20C11BD3-BD30-E64B-A61D-46A493A8C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9699" y="4989202"/>
            <a:ext cx="300634" cy="300634"/>
          </a:xfrm>
          <a:prstGeom prst="rect">
            <a:avLst/>
          </a:prstGeom>
        </p:spPr>
      </p:pic>
      <p:sp>
        <p:nvSpPr>
          <p:cNvPr id="30" name="TextBox 14">
            <a:extLst>
              <a:ext uri="{FF2B5EF4-FFF2-40B4-BE49-F238E27FC236}">
                <a16:creationId xmlns:a16="http://schemas.microsoft.com/office/drawing/2014/main" id="{AAB8CFE6-0100-4774-999C-55039F13A83F}"/>
              </a:ext>
            </a:extLst>
          </p:cNvPr>
          <p:cNvSpPr txBox="1"/>
          <p:nvPr/>
        </p:nvSpPr>
        <p:spPr>
          <a:xfrm>
            <a:off x="1853536" y="2700666"/>
            <a:ext cx="5236196" cy="2185214"/>
          </a:xfrm>
          <a:prstGeom prst="rect">
            <a:avLst/>
          </a:prstGeom>
          <a:noFill/>
        </p:spPr>
        <p:txBody>
          <a:bodyPr wrap="square" rtlCol="0">
            <a:spAutoFit/>
          </a:bodyPr>
          <a:lstStyle/>
          <a:p>
            <a:pPr fontAlgn="base"/>
            <a:r>
              <a:rPr lang="es-ES" sz="1400" dirty="0">
                <a:latin typeface="Press Start 2P" panose="020B0604020202020204" charset="0"/>
              </a:rPr>
              <a:t>El </a:t>
            </a:r>
            <a:r>
              <a:rPr lang="es-ES" sz="1400" b="1" dirty="0">
                <a:latin typeface="Press Start 2P" panose="020B0604020202020204" charset="0"/>
              </a:rPr>
              <a:t>arco</a:t>
            </a:r>
            <a:r>
              <a:rPr lang="es-ES" sz="1400" dirty="0">
                <a:latin typeface="Press Start 2P" panose="020B0604020202020204" charset="0"/>
              </a:rPr>
              <a:t> es un arma que permite disparar flechas . Se crea desde una mesa de trabajo con 3 palos y 3 hilos. El arco tiene una duración de 384 usos o disparos. Este arma no se puede apilar.</a:t>
            </a:r>
          </a:p>
          <a:p>
            <a:br>
              <a:rPr lang="es-ES" sz="1200" dirty="0"/>
            </a:br>
            <a:endParaRPr lang="en-IN" sz="1200" dirty="0">
              <a:effectLst>
                <a:outerShdw blurRad="38100" dist="38100" dir="2700000" algn="tl">
                  <a:srgbClr val="000000">
                    <a:alpha val="43137"/>
                  </a:srgbClr>
                </a:outerShdw>
              </a:effectLst>
              <a:latin typeface="Press Start 2P" panose="00000500000000000000" pitchFamily="2" charset="0"/>
            </a:endParaRPr>
          </a:p>
        </p:txBody>
      </p:sp>
      <p:pic>
        <p:nvPicPr>
          <p:cNvPr id="4100" name="Picture 4" descr="Colored Bow Strings Minecraft Texture Pack">
            <a:extLst>
              <a:ext uri="{FF2B5EF4-FFF2-40B4-BE49-F238E27FC236}">
                <a16:creationId xmlns:a16="http://schemas.microsoft.com/office/drawing/2014/main" id="{40320587-13AD-4101-B32E-4CEB247220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047" y="2923249"/>
            <a:ext cx="2559502" cy="255950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1">
            <a:extLst>
              <a:ext uri="{FF2B5EF4-FFF2-40B4-BE49-F238E27FC236}">
                <a16:creationId xmlns:a16="http://schemas.microsoft.com/office/drawing/2014/main" id="{CCE0697D-FFBA-4DDE-A0F9-9076CB368EC0}"/>
              </a:ext>
            </a:extLst>
          </p:cNvPr>
          <p:cNvSpPr/>
          <p:nvPr/>
        </p:nvSpPr>
        <p:spPr>
          <a:xfrm>
            <a:off x="4184649" y="871432"/>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2">
            <a:extLst>
              <a:ext uri="{FF2B5EF4-FFF2-40B4-BE49-F238E27FC236}">
                <a16:creationId xmlns:a16="http://schemas.microsoft.com/office/drawing/2014/main" id="{69D048A1-6DF6-4FB2-AD5B-0FA4D7C892AA}"/>
              </a:ext>
            </a:extLst>
          </p:cNvPr>
          <p:cNvSpPr txBox="1"/>
          <p:nvPr/>
        </p:nvSpPr>
        <p:spPr>
          <a:xfrm>
            <a:off x="5426590" y="1053583"/>
            <a:ext cx="1338829" cy="369332"/>
          </a:xfrm>
          <a:prstGeom prst="rect">
            <a:avLst/>
          </a:prstGeom>
          <a:noFill/>
        </p:spPr>
        <p:txBody>
          <a:bodyPr wrap="none" rtlCol="0">
            <a:spAutoFit/>
          </a:bodyPr>
          <a:lstStyle/>
          <a:p>
            <a:pPr algn="ctr"/>
            <a:r>
              <a:rPr lang="en-IN"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Armas</a:t>
            </a:r>
            <a:endPar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Tree>
    <p:extLst>
      <p:ext uri="{BB962C8B-B14F-4D97-AF65-F5344CB8AC3E}">
        <p14:creationId xmlns:p14="http://schemas.microsoft.com/office/powerpoint/2010/main" val="77716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3000" tmFilter="0, 0; .2, .5; .8, .5; 1, 0"/>
                                        <p:tgtEl>
                                          <p:spTgt spid="42"/>
                                        </p:tgtEl>
                                      </p:cBhvr>
                                    </p:animEffect>
                                    <p:animScale>
                                      <p:cBhvr>
                                        <p:cTn id="7" dur="1500" autoRev="1" fill="hold"/>
                                        <p:tgtEl>
                                          <p:spTgt spid="42"/>
                                        </p:tgtEl>
                                      </p:cBhvr>
                                      <p:by x="105000" y="105000"/>
                                    </p:animScale>
                                  </p:childTnLst>
                                </p:cTn>
                              </p:par>
                              <p:par>
                                <p:cTn id="8" presetID="26" presetClass="emph" presetSubtype="0" fill="hold" nodeType="withEffect">
                                  <p:stCondLst>
                                    <p:cond delay="0"/>
                                  </p:stCondLst>
                                  <p:childTnLst>
                                    <p:animEffect transition="out" filter="fade">
                                      <p:cBhvr>
                                        <p:cTn id="9" dur="3000" tmFilter="0, 0; .2, .5; .8, .5; 1, 0"/>
                                        <p:tgtEl>
                                          <p:spTgt spid="39"/>
                                        </p:tgtEl>
                                      </p:cBhvr>
                                    </p:animEffect>
                                    <p:animScale>
                                      <p:cBhvr>
                                        <p:cTn id="10" dur="1500" autoRev="1" fill="hold"/>
                                        <p:tgtEl>
                                          <p:spTgt spid="39"/>
                                        </p:tgtEl>
                                      </p:cBhvr>
                                      <p:by x="105000" y="105000"/>
                                    </p:animScale>
                                  </p:childTnLst>
                                </p:cTn>
                              </p:par>
                              <p:par>
                                <p:cTn id="11" presetID="26" presetClass="emph" presetSubtype="0" fill="hold" nodeType="withEffect">
                                  <p:stCondLst>
                                    <p:cond delay="0"/>
                                  </p:stCondLst>
                                  <p:childTnLst>
                                    <p:animEffect transition="out" filter="fade">
                                      <p:cBhvr>
                                        <p:cTn id="12" dur="3000" tmFilter="0, 0; .2, .5; .8, .5; 1, 0"/>
                                        <p:tgtEl>
                                          <p:spTgt spid="38"/>
                                        </p:tgtEl>
                                      </p:cBhvr>
                                    </p:animEffect>
                                    <p:animScale>
                                      <p:cBhvr>
                                        <p:cTn id="13" dur="1500" autoRev="1" fill="hold"/>
                                        <p:tgtEl>
                                          <p:spTgt spid="38"/>
                                        </p:tgtEl>
                                      </p:cBhvr>
                                      <p:by x="105000" y="105000"/>
                                    </p:animScale>
                                  </p:childTnLst>
                                </p:cTn>
                              </p:par>
                              <p:par>
                                <p:cTn id="14" presetID="26" presetClass="emph" presetSubtype="0" fill="hold" nodeType="withEffect">
                                  <p:stCondLst>
                                    <p:cond delay="0"/>
                                  </p:stCondLst>
                                  <p:childTnLst>
                                    <p:animEffect transition="out" filter="fade">
                                      <p:cBhvr>
                                        <p:cTn id="15" dur="3000" tmFilter="0, 0; .2, .5; .8, .5; 1, 0"/>
                                        <p:tgtEl>
                                          <p:spTgt spid="22"/>
                                        </p:tgtEl>
                                      </p:cBhvr>
                                    </p:animEffect>
                                    <p:animScale>
                                      <p:cBhvr>
                                        <p:cTn id="16" dur="1500" autoRev="1" fill="hold"/>
                                        <p:tgtEl>
                                          <p:spTgt spid="22"/>
                                        </p:tgtEl>
                                      </p:cBhvr>
                                      <p:by x="105000" y="105000"/>
                                    </p:animScale>
                                  </p:childTnLst>
                                </p:cTn>
                              </p:par>
                              <p:par>
                                <p:cTn id="17" presetID="26" presetClass="emph" presetSubtype="0" fill="hold" nodeType="withEffect">
                                  <p:stCondLst>
                                    <p:cond delay="0"/>
                                  </p:stCondLst>
                                  <p:childTnLst>
                                    <p:animEffect transition="out" filter="fade">
                                      <p:cBhvr>
                                        <p:cTn id="18" dur="3000" tmFilter="0, 0; .2, .5; .8, .5; 1, 0"/>
                                        <p:tgtEl>
                                          <p:spTgt spid="44"/>
                                        </p:tgtEl>
                                      </p:cBhvr>
                                    </p:animEffect>
                                    <p:animScale>
                                      <p:cBhvr>
                                        <p:cTn id="19" dur="1500" autoRev="1" fill="hold"/>
                                        <p:tgtEl>
                                          <p:spTgt spid="44"/>
                                        </p:tgtEl>
                                      </p:cBhvr>
                                      <p:by x="105000" y="105000"/>
                                    </p:animScale>
                                  </p:childTnLst>
                                </p:cTn>
                              </p:par>
                              <p:par>
                                <p:cTn id="20" presetID="64" presetClass="path" presetSubtype="0" accel="50000" decel="50000" fill="hold" nodeType="withEffect">
                                  <p:stCondLst>
                                    <p:cond delay="0"/>
                                  </p:stCondLst>
                                  <p:childTnLst>
                                    <p:animMotion origin="layout" path="M 1.45833E-6 -2.59259E-6 L 1.45833E-6 -0.41088 " pathEditMode="relative" rAng="0" ptsTypes="AA">
                                      <p:cBhvr>
                                        <p:cTn id="21" dur="2500" fill="hold"/>
                                        <p:tgtEl>
                                          <p:spTgt spid="31"/>
                                        </p:tgtEl>
                                        <p:attrNameLst>
                                          <p:attrName>ppt_x</p:attrName>
                                          <p:attrName>ppt_y</p:attrName>
                                        </p:attrNameLst>
                                      </p:cBhvr>
                                      <p:rCtr x="0" y="-20556"/>
                                    </p:animMotion>
                                  </p:childTnLst>
                                </p:cTn>
                              </p:par>
                              <p:par>
                                <p:cTn id="22" presetID="64" presetClass="path" presetSubtype="0" accel="50000" decel="50000" fill="hold" nodeType="withEffect">
                                  <p:stCondLst>
                                    <p:cond delay="250"/>
                                  </p:stCondLst>
                                  <p:childTnLst>
                                    <p:animMotion origin="layout" path="M -1.66667E-6 -3.7037E-7 L -1.66667E-6 -0.41088 " pathEditMode="relative" rAng="0" ptsTypes="AA">
                                      <p:cBhvr>
                                        <p:cTn id="23" dur="2500" fill="hold"/>
                                        <p:tgtEl>
                                          <p:spTgt spid="32"/>
                                        </p:tgtEl>
                                        <p:attrNameLst>
                                          <p:attrName>ppt_x</p:attrName>
                                          <p:attrName>ppt_y</p:attrName>
                                        </p:attrNameLst>
                                      </p:cBhvr>
                                      <p:rCtr x="0" y="-20556"/>
                                    </p:animMotion>
                                  </p:childTnLst>
                                </p:cTn>
                              </p:par>
                              <p:par>
                                <p:cTn id="24" presetID="64" presetClass="path" presetSubtype="0" accel="50000" decel="50000" fill="hold" nodeType="withEffect">
                                  <p:stCondLst>
                                    <p:cond delay="500"/>
                                  </p:stCondLst>
                                  <p:childTnLst>
                                    <p:animMotion origin="layout" path="M 1.45833E-6 3.33333E-6 L 1.45833E-6 -0.41088 " pathEditMode="relative" rAng="0" ptsTypes="AA">
                                      <p:cBhvr>
                                        <p:cTn id="25" dur="2500" fill="hold"/>
                                        <p:tgtEl>
                                          <p:spTgt spid="41"/>
                                        </p:tgtEl>
                                        <p:attrNameLst>
                                          <p:attrName>ppt_x</p:attrName>
                                          <p:attrName>ppt_y</p:attrName>
                                        </p:attrNameLst>
                                      </p:cBhvr>
                                      <p:rCtr x="0" y="-20556"/>
                                    </p:animMotion>
                                  </p:childTnLst>
                                </p:cTn>
                              </p:par>
                              <p:par>
                                <p:cTn id="26" presetID="64" presetClass="path" presetSubtype="0" accel="50000" decel="50000" fill="hold" nodeType="withEffect">
                                  <p:stCondLst>
                                    <p:cond delay="750"/>
                                  </p:stCondLst>
                                  <p:childTnLst>
                                    <p:animMotion origin="layout" path="M 1.66667E-6 -7.40741E-7 L 1.66667E-6 -0.41088 " pathEditMode="relative" rAng="0" ptsTypes="AA">
                                      <p:cBhvr>
                                        <p:cTn id="27" dur="2500" fill="hold"/>
                                        <p:tgtEl>
                                          <p:spTgt spid="43"/>
                                        </p:tgtEl>
                                        <p:attrNameLst>
                                          <p:attrName>ppt_x</p:attrName>
                                          <p:attrName>ppt_y</p:attrName>
                                        </p:attrNameLst>
                                      </p:cBhvr>
                                      <p:rCtr x="0" y="-20556"/>
                                    </p:animMotion>
                                  </p:childTnLst>
                                </p:cTn>
                              </p:par>
                              <p:par>
                                <p:cTn id="28" presetID="64" presetClass="path" presetSubtype="0" accel="50000" decel="50000" fill="hold" nodeType="withEffect">
                                  <p:stCondLst>
                                    <p:cond delay="1000"/>
                                  </p:stCondLst>
                                  <p:childTnLst>
                                    <p:animMotion origin="layout" path="M -4.16667E-7 -2.59259E-6 L -4.16667E-7 -0.41088 " pathEditMode="relative" rAng="0" ptsTypes="AA">
                                      <p:cBhvr>
                                        <p:cTn id="29" dur="2500" fill="hold"/>
                                        <p:tgtEl>
                                          <p:spTgt spid="40"/>
                                        </p:tgtEl>
                                        <p:attrNameLst>
                                          <p:attrName>ppt_x</p:attrName>
                                          <p:attrName>ppt_y</p:attrName>
                                        </p:attrNameLst>
                                      </p:cBhvr>
                                      <p:rCtr x="0" y="-20556"/>
                                    </p:animMotion>
                                  </p:childTnLst>
                                </p:cTn>
                              </p:par>
                            </p:childTnLst>
                          </p:cTn>
                        </p:par>
                        <p:par>
                          <p:cTn id="30" fill="hold">
                            <p:stCondLst>
                              <p:cond delay="3500"/>
                            </p:stCondLst>
                            <p:childTnLst>
                              <p:par>
                                <p:cTn id="31" presetID="55" presetClass="entr" presetSubtype="0" fill="hold" grpId="0" nodeType="afterEffect">
                                  <p:stCondLst>
                                    <p:cond delay="0"/>
                                  </p:stCondLst>
                                  <p:iterate type="lt">
                                    <p:tmPct val="10000"/>
                                  </p:iterate>
                                  <p:childTnLst>
                                    <p:set>
                                      <p:cBhvr>
                                        <p:cTn id="32" dur="1" fill="hold">
                                          <p:stCondLst>
                                            <p:cond delay="0"/>
                                          </p:stCondLst>
                                        </p:cTn>
                                        <p:tgtEl>
                                          <p:spTgt spid="30"/>
                                        </p:tgtEl>
                                        <p:attrNameLst>
                                          <p:attrName>style.visibility</p:attrName>
                                        </p:attrNameLst>
                                      </p:cBhvr>
                                      <p:to>
                                        <p:strVal val="visible"/>
                                      </p:to>
                                    </p:set>
                                    <p:anim calcmode="lin" valueType="num">
                                      <p:cBhvr>
                                        <p:cTn id="33" dur="250" fill="hold"/>
                                        <p:tgtEl>
                                          <p:spTgt spid="30"/>
                                        </p:tgtEl>
                                        <p:attrNameLst>
                                          <p:attrName>ppt_w</p:attrName>
                                        </p:attrNameLst>
                                      </p:cBhvr>
                                      <p:tavLst>
                                        <p:tav tm="0">
                                          <p:val>
                                            <p:strVal val="#ppt_w*0.70"/>
                                          </p:val>
                                        </p:tav>
                                        <p:tav tm="100000">
                                          <p:val>
                                            <p:strVal val="#ppt_w"/>
                                          </p:val>
                                        </p:tav>
                                      </p:tavLst>
                                    </p:anim>
                                    <p:anim calcmode="lin" valueType="num">
                                      <p:cBhvr>
                                        <p:cTn id="34" dur="250" fill="hold"/>
                                        <p:tgtEl>
                                          <p:spTgt spid="30"/>
                                        </p:tgtEl>
                                        <p:attrNameLst>
                                          <p:attrName>ppt_h</p:attrName>
                                        </p:attrNameLst>
                                      </p:cBhvr>
                                      <p:tavLst>
                                        <p:tav tm="0">
                                          <p:val>
                                            <p:strVal val="#ppt_h"/>
                                          </p:val>
                                        </p:tav>
                                        <p:tav tm="100000">
                                          <p:val>
                                            <p:strVal val="#ppt_h"/>
                                          </p:val>
                                        </p:tav>
                                      </p:tavLst>
                                    </p:anim>
                                    <p:animEffect transition="in" filter="fade">
                                      <p:cBhvr>
                                        <p:cTn id="35"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hlinkClick r:id="rId2" action="ppaction://hlinksldjump"/>
            <a:extLst>
              <a:ext uri="{FF2B5EF4-FFF2-40B4-BE49-F238E27FC236}">
                <a16:creationId xmlns:a16="http://schemas.microsoft.com/office/drawing/2014/main" id="{9431D8ED-205C-B778-DAE8-BBB9077416D6}"/>
              </a:ext>
            </a:extLst>
          </p:cNvPr>
          <p:cNvSpPr/>
          <p:nvPr/>
        </p:nvSpPr>
        <p:spPr>
          <a:xfrm>
            <a:off x="1748064" y="2079356"/>
            <a:ext cx="2084162" cy="733634"/>
          </a:xfrm>
          <a:prstGeom prst="roundRect">
            <a:avLst>
              <a:gd name="adj" fmla="val 0"/>
            </a:avLst>
          </a:prstGeom>
          <a:gradFill>
            <a:gsLst>
              <a:gs pos="3540">
                <a:schemeClr val="bg1">
                  <a:lumMod val="65000"/>
                </a:schemeClr>
              </a:gs>
              <a:gs pos="55000">
                <a:schemeClr val="bg1">
                  <a:lumMod val="50000"/>
                </a:schemeClr>
              </a:gs>
              <a:gs pos="100000">
                <a:schemeClr val="bg1">
                  <a:lumMod val="6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BECB99-8E48-4313-1073-9A3E93D143D4}"/>
              </a:ext>
            </a:extLst>
          </p:cNvPr>
          <p:cNvSpPr txBox="1"/>
          <p:nvPr/>
        </p:nvSpPr>
        <p:spPr>
          <a:xfrm>
            <a:off x="2338741" y="2199952"/>
            <a:ext cx="902811" cy="307777"/>
          </a:xfrm>
          <a:prstGeom prst="rect">
            <a:avLst/>
          </a:prstGeom>
          <a:noFill/>
        </p:spPr>
        <p:txBody>
          <a:bodyPr wrap="none" rtlCol="0">
            <a:spAutoFit/>
          </a:bodyPr>
          <a:lstStyle/>
          <a:p>
            <a:pPr algn="ctr"/>
            <a:r>
              <a:rPr lang="en-IN" sz="1400" dirty="0">
                <a:solidFill>
                  <a:schemeClr val="bg1">
                    <a:lumMod val="95000"/>
                  </a:schemeClr>
                </a:solidFill>
                <a:effectLst>
                  <a:outerShdw blurRad="38100" dist="38100" dir="2700000" algn="tl">
                    <a:srgbClr val="000000">
                      <a:alpha val="43137"/>
                    </a:srgbClr>
                  </a:outerShdw>
                </a:effectLst>
                <a:latin typeface="Press Start 2P" panose="00000500000000000000" pitchFamily="2" charset="0"/>
              </a:rPr>
              <a:t>Arco</a:t>
            </a:r>
          </a:p>
        </p:txBody>
      </p:sp>
      <p:sp>
        <p:nvSpPr>
          <p:cNvPr id="9" name="Rectangle: Rounded Corners 8">
            <a:hlinkClick r:id="rId3" action="ppaction://hlinksldjump"/>
            <a:extLst>
              <a:ext uri="{FF2B5EF4-FFF2-40B4-BE49-F238E27FC236}">
                <a16:creationId xmlns:a16="http://schemas.microsoft.com/office/drawing/2014/main" id="{8935255A-190C-B485-7EAE-6C80DA6674C1}"/>
              </a:ext>
            </a:extLst>
          </p:cNvPr>
          <p:cNvSpPr/>
          <p:nvPr/>
        </p:nvSpPr>
        <p:spPr>
          <a:xfrm>
            <a:off x="6155872" y="2079356"/>
            <a:ext cx="2084162" cy="733634"/>
          </a:xfrm>
          <a:prstGeom prst="roundRect">
            <a:avLst>
              <a:gd name="adj" fmla="val 0"/>
            </a:avLst>
          </a:prstGeom>
          <a:gradFill>
            <a:gsLst>
              <a:gs pos="3540">
                <a:schemeClr val="bg1">
                  <a:lumMod val="65000"/>
                </a:schemeClr>
              </a:gs>
              <a:gs pos="55000">
                <a:schemeClr val="bg1">
                  <a:lumMod val="50000"/>
                </a:schemeClr>
              </a:gs>
              <a:gs pos="100000">
                <a:schemeClr val="bg1">
                  <a:lumMod val="6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F6FD8BA-7C2B-605E-A72D-733D62176FDC}"/>
              </a:ext>
            </a:extLst>
          </p:cNvPr>
          <p:cNvSpPr/>
          <p:nvPr/>
        </p:nvSpPr>
        <p:spPr>
          <a:xfrm>
            <a:off x="1294039" y="2628324"/>
            <a:ext cx="9603922" cy="3438422"/>
          </a:xfrm>
          <a:prstGeom prst="roundRect">
            <a:avLst>
              <a:gd name="adj" fmla="val 0"/>
            </a:avLst>
          </a:prstGeom>
          <a:gradFill>
            <a:gsLst>
              <a:gs pos="3540">
                <a:srgbClr val="D9D9D9"/>
              </a:gs>
              <a:gs pos="84000">
                <a:srgbClr val="ADADAD"/>
              </a:gs>
              <a:gs pos="100000">
                <a:schemeClr val="bg1">
                  <a:lumMod val="85000"/>
                </a:schemeClr>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4D1AAD86-538B-0270-E048-D241099B2606}"/>
              </a:ext>
            </a:extLst>
          </p:cNvPr>
          <p:cNvSpPr/>
          <p:nvPr/>
        </p:nvSpPr>
        <p:spPr>
          <a:xfrm>
            <a:off x="4184649" y="871432"/>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E2D467E-1F54-297E-3E36-5A465055FC78}"/>
              </a:ext>
            </a:extLst>
          </p:cNvPr>
          <p:cNvSpPr txBox="1"/>
          <p:nvPr/>
        </p:nvSpPr>
        <p:spPr>
          <a:xfrm>
            <a:off x="5426590" y="1053583"/>
            <a:ext cx="1338829" cy="369332"/>
          </a:xfrm>
          <a:prstGeom prst="rect">
            <a:avLst/>
          </a:prstGeom>
          <a:noFill/>
        </p:spPr>
        <p:txBody>
          <a:bodyPr wrap="none" rtlCol="0">
            <a:spAutoFit/>
          </a:bodyPr>
          <a:lstStyle/>
          <a:p>
            <a:pPr algn="ctr"/>
            <a:r>
              <a:rPr lang="en-IN" dirty="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Armas</a:t>
            </a:r>
            <a:endParaRPr lang="en-IN" dirty="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13" name="TextBox 12">
            <a:extLst>
              <a:ext uri="{FF2B5EF4-FFF2-40B4-BE49-F238E27FC236}">
                <a16:creationId xmlns:a16="http://schemas.microsoft.com/office/drawing/2014/main" id="{B7B2A252-923F-A7C8-AFFC-4C8BFC8BBA67}"/>
              </a:ext>
            </a:extLst>
          </p:cNvPr>
          <p:cNvSpPr txBox="1"/>
          <p:nvPr/>
        </p:nvSpPr>
        <p:spPr>
          <a:xfrm>
            <a:off x="6387477" y="2199952"/>
            <a:ext cx="1620957" cy="307777"/>
          </a:xfrm>
          <a:prstGeom prst="rect">
            <a:avLst/>
          </a:prstGeom>
          <a:noFill/>
        </p:spPr>
        <p:txBody>
          <a:bodyPr wrap="none" rtlCol="0">
            <a:spAutoFit/>
          </a:bodyPr>
          <a:lstStyle/>
          <a:p>
            <a:pPr algn="ctr"/>
            <a:r>
              <a:rPr lang="en-IN" sz="1400" dirty="0">
                <a:solidFill>
                  <a:srgbClr val="D9D9D9"/>
                </a:solidFill>
                <a:effectLst>
                  <a:outerShdw blurRad="38100" dist="38100" dir="2700000" algn="tl">
                    <a:srgbClr val="000000">
                      <a:alpha val="43137"/>
                    </a:srgbClr>
                  </a:outerShdw>
                </a:effectLst>
                <a:latin typeface="Press Start 2P" panose="00000500000000000000" pitchFamily="2" charset="0"/>
              </a:rPr>
              <a:t>Tridente</a:t>
            </a:r>
          </a:p>
        </p:txBody>
      </p:sp>
      <p:sp>
        <p:nvSpPr>
          <p:cNvPr id="15" name="TextBox 14">
            <a:extLst>
              <a:ext uri="{FF2B5EF4-FFF2-40B4-BE49-F238E27FC236}">
                <a16:creationId xmlns:a16="http://schemas.microsoft.com/office/drawing/2014/main" id="{D5EBF12C-DDF5-BF98-3490-DF6DC668F3CF}"/>
              </a:ext>
            </a:extLst>
          </p:cNvPr>
          <p:cNvSpPr txBox="1"/>
          <p:nvPr/>
        </p:nvSpPr>
        <p:spPr>
          <a:xfrm>
            <a:off x="1446873" y="2725937"/>
            <a:ext cx="5066661" cy="1962076"/>
          </a:xfrm>
          <a:prstGeom prst="rect">
            <a:avLst/>
          </a:prstGeom>
          <a:noFill/>
        </p:spPr>
        <p:txBody>
          <a:bodyPr wrap="square" rtlCol="0">
            <a:spAutoFit/>
          </a:bodyPr>
          <a:lstStyle/>
          <a:p>
            <a:pPr>
              <a:lnSpc>
                <a:spcPct val="150000"/>
              </a:lnSpc>
            </a:pPr>
            <a:r>
              <a:rPr lang="es-ES" sz="1200" dirty="0">
                <a:latin typeface="Press Start 2P" panose="020B0604020202020204" charset="0"/>
              </a:rPr>
              <a:t>Las </a:t>
            </a:r>
            <a:r>
              <a:rPr lang="es-ES" sz="1200" b="1" dirty="0">
                <a:latin typeface="Press Start 2P" panose="020B0604020202020204" charset="0"/>
              </a:rPr>
              <a:t>espadas</a:t>
            </a:r>
            <a:r>
              <a:rPr lang="es-ES" sz="1200" dirty="0">
                <a:latin typeface="Press Start 2P" panose="020B0604020202020204" charset="0"/>
              </a:rPr>
              <a:t> son armas cuerpo a cuerpo, utilizadas principalmente para atacar y hacerle daño a criaturas y/o jugadores. También son útiles para romper telarañas y bambú.</a:t>
            </a:r>
            <a:endParaRPr lang="en-IN" sz="1000" dirty="0">
              <a:effectLst>
                <a:outerShdw blurRad="38100" dist="38100" dir="2700000" algn="tl">
                  <a:srgbClr val="000000">
                    <a:alpha val="43137"/>
                  </a:srgbClr>
                </a:outerShdw>
              </a:effectLst>
              <a:latin typeface="Press Start 2P" panose="020B0604020202020204" charset="0"/>
            </a:endParaRPr>
          </a:p>
        </p:txBody>
      </p:sp>
      <p:sp>
        <p:nvSpPr>
          <p:cNvPr id="16" name="Rectangle 15">
            <a:extLst>
              <a:ext uri="{FF2B5EF4-FFF2-40B4-BE49-F238E27FC236}">
                <a16:creationId xmlns:a16="http://schemas.microsoft.com/office/drawing/2014/main" id="{69D33516-3B71-C3E7-1B14-DE2EF05F8B9D}"/>
              </a:ext>
            </a:extLst>
          </p:cNvPr>
          <p:cNvSpPr/>
          <p:nvPr/>
        </p:nvSpPr>
        <p:spPr>
          <a:xfrm>
            <a:off x="1853536"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6D890FBF-7101-EC9A-338A-E19A7DA038A7}"/>
              </a:ext>
            </a:extLst>
          </p:cNvPr>
          <p:cNvSpPr/>
          <p:nvPr/>
        </p:nvSpPr>
        <p:spPr>
          <a:xfrm>
            <a:off x="2606848"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1AB7772-1087-A140-B01F-9E5B9CE40EFF}"/>
              </a:ext>
            </a:extLst>
          </p:cNvPr>
          <p:cNvSpPr/>
          <p:nvPr/>
        </p:nvSpPr>
        <p:spPr>
          <a:xfrm>
            <a:off x="3360160" y="4796287"/>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C9C096BE-3DD4-F46A-6F38-0A976E5C86EC}"/>
              </a:ext>
            </a:extLst>
          </p:cNvPr>
          <p:cNvSpPr/>
          <p:nvPr/>
        </p:nvSpPr>
        <p:spPr>
          <a:xfrm>
            <a:off x="4189026" y="4782579"/>
            <a:ext cx="686464" cy="686464"/>
          </a:xfrm>
          <a:prstGeom prst="rect">
            <a:avLst/>
          </a:prstGeom>
          <a:solidFill>
            <a:srgbClr val="8B8B8B"/>
          </a:solidFill>
          <a:ln w="12700">
            <a:solidFill>
              <a:schemeClr val="tx1">
                <a:lumMod val="85000"/>
                <a:lumOff val="15000"/>
              </a:schemeClr>
            </a:solidFill>
          </a:ln>
          <a:effectLst>
            <a:innerShdw blurRad="203200">
              <a:prstClr val="black">
                <a:alpha val="5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393C1E5-6F6E-E666-B5C9-B689DC6A5A2D}"/>
              </a:ext>
            </a:extLst>
          </p:cNvPr>
          <p:cNvSpPr/>
          <p:nvPr/>
        </p:nvSpPr>
        <p:spPr>
          <a:xfrm>
            <a:off x="3951968" y="2079356"/>
            <a:ext cx="2084162" cy="733634"/>
          </a:xfrm>
          <a:prstGeom prst="roundRect">
            <a:avLst>
              <a:gd name="adj" fmla="val 0"/>
            </a:avLst>
          </a:prstGeom>
          <a:gradFill>
            <a:gsLst>
              <a:gs pos="100000">
                <a:srgbClr val="D9D9D9"/>
              </a:gs>
              <a:gs pos="0">
                <a:srgbClr val="ADADAD"/>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F3C2A7C-250C-EF31-CB24-E88CB98C00A7}"/>
              </a:ext>
            </a:extLst>
          </p:cNvPr>
          <p:cNvSpPr txBox="1"/>
          <p:nvPr/>
        </p:nvSpPr>
        <p:spPr>
          <a:xfrm>
            <a:off x="4363108" y="2199952"/>
            <a:ext cx="1261885" cy="307777"/>
          </a:xfrm>
          <a:prstGeom prst="rect">
            <a:avLst/>
          </a:prstGeom>
          <a:noFill/>
        </p:spPr>
        <p:txBody>
          <a:bodyPr wrap="none" rtlCol="0">
            <a:spAutoFit/>
          </a:bodyPr>
          <a:lstStyle/>
          <a:p>
            <a:pPr algn="ctr"/>
            <a:r>
              <a:rPr lang="es-EC" sz="1400" dirty="0">
                <a:effectLst>
                  <a:outerShdw blurRad="38100" dist="38100" dir="2700000" algn="tl">
                    <a:srgbClr val="000000">
                      <a:alpha val="43137"/>
                    </a:srgbClr>
                  </a:outerShdw>
                </a:effectLst>
                <a:latin typeface="Press Start 2P" panose="00000500000000000000" pitchFamily="2" charset="0"/>
              </a:rPr>
              <a:t>E</a:t>
            </a:r>
            <a:r>
              <a:rPr lang="en-US" sz="1400" dirty="0">
                <a:effectLst>
                  <a:outerShdw blurRad="38100" dist="38100" dir="2700000" algn="tl">
                    <a:srgbClr val="000000">
                      <a:alpha val="43137"/>
                    </a:srgbClr>
                  </a:outerShdw>
                </a:effectLst>
                <a:latin typeface="Press Start 2P" panose="00000500000000000000" pitchFamily="2" charset="0"/>
              </a:rPr>
              <a:t>spada</a:t>
            </a:r>
            <a:endParaRPr lang="en-IN" sz="1400" dirty="0">
              <a:effectLst>
                <a:outerShdw blurRad="38100" dist="38100" dir="2700000" algn="tl">
                  <a:srgbClr val="000000">
                    <a:alpha val="43137"/>
                  </a:srgbClr>
                </a:outerShdw>
              </a:effectLst>
              <a:latin typeface="Press Start 2P" panose="00000500000000000000" pitchFamily="2" charset="0"/>
            </a:endParaRPr>
          </a:p>
        </p:txBody>
      </p:sp>
      <p:pic>
        <p:nvPicPr>
          <p:cNvPr id="30" name="Picture 29" descr="A picture containing container, square&#10;&#10;Description automatically generated">
            <a:extLst>
              <a:ext uri="{FF2B5EF4-FFF2-40B4-BE49-F238E27FC236}">
                <a16:creationId xmlns:a16="http://schemas.microsoft.com/office/drawing/2014/main" id="{2648624C-8F19-4752-6831-4DE1FCD1F8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836" y="7830407"/>
            <a:ext cx="784150" cy="784150"/>
          </a:xfrm>
          <a:prstGeom prst="rect">
            <a:avLst/>
          </a:prstGeom>
        </p:spPr>
      </p:pic>
      <p:pic>
        <p:nvPicPr>
          <p:cNvPr id="32" name="Picture 31" descr="A picture containing container, square&#10;&#10;Description automatically generated">
            <a:extLst>
              <a:ext uri="{FF2B5EF4-FFF2-40B4-BE49-F238E27FC236}">
                <a16:creationId xmlns:a16="http://schemas.microsoft.com/office/drawing/2014/main" id="{2C1D07DF-2468-D76C-B350-9D1DA99F0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446" y="7771493"/>
            <a:ext cx="1747837" cy="1747837"/>
          </a:xfrm>
          <a:prstGeom prst="rect">
            <a:avLst/>
          </a:prstGeom>
        </p:spPr>
      </p:pic>
      <p:pic>
        <p:nvPicPr>
          <p:cNvPr id="34" name="Picture 33" descr="A picture containing container, square&#10;&#10;Description automatically generated">
            <a:extLst>
              <a:ext uri="{FF2B5EF4-FFF2-40B4-BE49-F238E27FC236}">
                <a16:creationId xmlns:a16="http://schemas.microsoft.com/office/drawing/2014/main" id="{C1AAEFA5-83E5-3E0E-5960-51FAE2602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672" y="8264910"/>
            <a:ext cx="1262339" cy="1262339"/>
          </a:xfrm>
          <a:prstGeom prst="rect">
            <a:avLst/>
          </a:prstGeom>
        </p:spPr>
      </p:pic>
      <p:pic>
        <p:nvPicPr>
          <p:cNvPr id="27" name="Picture 26">
            <a:extLst>
              <a:ext uri="{FF2B5EF4-FFF2-40B4-BE49-F238E27FC236}">
                <a16:creationId xmlns:a16="http://schemas.microsoft.com/office/drawing/2014/main" id="{2BA766D1-78C8-C6AD-E9AE-6B9D85E99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629" y="4981756"/>
            <a:ext cx="315527" cy="315527"/>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E31ED568-2763-A5AD-66D4-196DB613D2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0114" y="4950313"/>
            <a:ext cx="379932" cy="378413"/>
          </a:xfrm>
          <a:prstGeom prst="rect">
            <a:avLst/>
          </a:prstGeom>
        </p:spPr>
      </p:pic>
      <p:pic>
        <p:nvPicPr>
          <p:cNvPr id="44" name="Picture 43" descr="A picture containing text&#10;&#10;Description automatically generated">
            <a:extLst>
              <a:ext uri="{FF2B5EF4-FFF2-40B4-BE49-F238E27FC236}">
                <a16:creationId xmlns:a16="http://schemas.microsoft.com/office/drawing/2014/main" id="{09520B4C-D6B1-63C4-DE2C-1BC38759CB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0984" y="4993735"/>
            <a:ext cx="291569" cy="291569"/>
          </a:xfrm>
          <a:prstGeom prst="rect">
            <a:avLst/>
          </a:prstGeom>
        </p:spPr>
      </p:pic>
      <p:pic>
        <p:nvPicPr>
          <p:cNvPr id="46" name="Picture 45" descr="A picture containing histogram&#10;&#10;Description automatically generated">
            <a:extLst>
              <a:ext uri="{FF2B5EF4-FFF2-40B4-BE49-F238E27FC236}">
                <a16:creationId xmlns:a16="http://schemas.microsoft.com/office/drawing/2014/main" id="{75475698-CB96-298D-1DE9-1E88185B35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3528" y="4979788"/>
            <a:ext cx="319461" cy="319461"/>
          </a:xfrm>
          <a:prstGeom prst="rect">
            <a:avLst/>
          </a:prstGeom>
        </p:spPr>
      </p:pic>
      <p:pic>
        <p:nvPicPr>
          <p:cNvPr id="5122" name="Picture 2" descr="minecraft emerald png - Minecraft Diamond Sword Crossed | #3169033 - Vippng">
            <a:extLst>
              <a:ext uri="{FF2B5EF4-FFF2-40B4-BE49-F238E27FC236}">
                <a16:creationId xmlns:a16="http://schemas.microsoft.com/office/drawing/2014/main" id="{896F4219-1492-4CA4-8963-DC145D6B93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8116" y="2345891"/>
            <a:ext cx="3760348" cy="350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62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strVal val="#ppt_w*0.70"/>
                                          </p:val>
                                        </p:tav>
                                        <p:tav tm="100000">
                                          <p:val>
                                            <p:strVal val="#ppt_w"/>
                                          </p:val>
                                        </p:tav>
                                      </p:tavLst>
                                    </p:anim>
                                    <p:anim calcmode="lin" valueType="num">
                                      <p:cBhvr>
                                        <p:cTn id="8" dur="250" fill="hold"/>
                                        <p:tgtEl>
                                          <p:spTgt spid="15"/>
                                        </p:tgtEl>
                                        <p:attrNameLst>
                                          <p:attrName>ppt_h</p:attrName>
                                        </p:attrNameLst>
                                      </p:cBhvr>
                                      <p:tavLst>
                                        <p:tav tm="0">
                                          <p:val>
                                            <p:strVal val="#ppt_h"/>
                                          </p:val>
                                        </p:tav>
                                        <p:tav tm="100000">
                                          <p:val>
                                            <p:strVal val="#ppt_h"/>
                                          </p:val>
                                        </p:tav>
                                      </p:tavLst>
                                    </p:anim>
                                    <p:animEffect transition="in" filter="fade">
                                      <p:cBhvr>
                                        <p:cTn id="9" dur="250"/>
                                        <p:tgtEl>
                                          <p:spTgt spid="15"/>
                                        </p:tgtEl>
                                      </p:cBhvr>
                                    </p:animEffect>
                                  </p:childTnLst>
                                </p:cTn>
                              </p:par>
                              <p:par>
                                <p:cTn id="10" presetID="26" presetClass="emph" presetSubtype="0" fill="hold" nodeType="withEffect">
                                  <p:stCondLst>
                                    <p:cond delay="0"/>
                                  </p:stCondLst>
                                  <p:childTnLst>
                                    <p:animEffect transition="out" filter="fade">
                                      <p:cBhvr>
                                        <p:cTn id="11" dur="3000" tmFilter="0, 0; .2, .5; .8, .5; 1, 0"/>
                                        <p:tgtEl>
                                          <p:spTgt spid="44"/>
                                        </p:tgtEl>
                                      </p:cBhvr>
                                    </p:animEffect>
                                    <p:animScale>
                                      <p:cBhvr>
                                        <p:cTn id="12" dur="1500" autoRev="1" fill="hold"/>
                                        <p:tgtEl>
                                          <p:spTgt spid="44"/>
                                        </p:tgtEl>
                                      </p:cBhvr>
                                      <p:by x="105000" y="105000"/>
                                    </p:animScale>
                                  </p:childTnLst>
                                </p:cTn>
                              </p:par>
                              <p:par>
                                <p:cTn id="13" presetID="26" presetClass="emph" presetSubtype="0" fill="hold" nodeType="withEffect">
                                  <p:stCondLst>
                                    <p:cond delay="0"/>
                                  </p:stCondLst>
                                  <p:childTnLst>
                                    <p:animEffect transition="out" filter="fade">
                                      <p:cBhvr>
                                        <p:cTn id="14" dur="3000" tmFilter="0, 0; .2, .5; .8, .5; 1, 0"/>
                                        <p:tgtEl>
                                          <p:spTgt spid="36"/>
                                        </p:tgtEl>
                                      </p:cBhvr>
                                    </p:animEffect>
                                    <p:animScale>
                                      <p:cBhvr>
                                        <p:cTn id="15" dur="1500" autoRev="1" fill="hold"/>
                                        <p:tgtEl>
                                          <p:spTgt spid="36"/>
                                        </p:tgtEl>
                                      </p:cBhvr>
                                      <p:by x="105000" y="105000"/>
                                    </p:animScale>
                                  </p:childTnLst>
                                </p:cTn>
                              </p:par>
                              <p:par>
                                <p:cTn id="16" presetID="26" presetClass="emph" presetSubtype="0" fill="hold" nodeType="withEffect">
                                  <p:stCondLst>
                                    <p:cond delay="0"/>
                                  </p:stCondLst>
                                  <p:childTnLst>
                                    <p:animEffect transition="out" filter="fade">
                                      <p:cBhvr>
                                        <p:cTn id="17" dur="3000" tmFilter="0, 0; .2, .5; .8, .5; 1, 0"/>
                                        <p:tgtEl>
                                          <p:spTgt spid="27"/>
                                        </p:tgtEl>
                                      </p:cBhvr>
                                    </p:animEffect>
                                    <p:animScale>
                                      <p:cBhvr>
                                        <p:cTn id="18" dur="1500" autoRev="1" fill="hold"/>
                                        <p:tgtEl>
                                          <p:spTgt spid="27"/>
                                        </p:tgtEl>
                                      </p:cBhvr>
                                      <p:by x="105000" y="105000"/>
                                    </p:animScale>
                                  </p:childTnLst>
                                </p:cTn>
                              </p:par>
                              <p:par>
                                <p:cTn id="19" presetID="26" presetClass="emph" presetSubtype="0" fill="hold" nodeType="withEffect">
                                  <p:stCondLst>
                                    <p:cond delay="0"/>
                                  </p:stCondLst>
                                  <p:childTnLst>
                                    <p:animEffect transition="out" filter="fade">
                                      <p:cBhvr>
                                        <p:cTn id="20" dur="3000" tmFilter="0, 0; .2, .5; .8, .5; 1, 0"/>
                                        <p:tgtEl>
                                          <p:spTgt spid="46"/>
                                        </p:tgtEl>
                                      </p:cBhvr>
                                    </p:animEffect>
                                    <p:animScale>
                                      <p:cBhvr>
                                        <p:cTn id="21" dur="1500" autoRev="1" fill="hold"/>
                                        <p:tgtEl>
                                          <p:spTgt spid="46"/>
                                        </p:tgtEl>
                                      </p:cBhvr>
                                      <p:by x="105000" y="105000"/>
                                    </p:animScale>
                                  </p:childTnLst>
                                </p:cTn>
                              </p:par>
                              <p:par>
                                <p:cTn id="22" presetID="64" presetClass="path" presetSubtype="0" accel="50000" decel="50000" fill="hold" nodeType="withEffect">
                                  <p:stCondLst>
                                    <p:cond delay="250"/>
                                  </p:stCondLst>
                                  <p:childTnLst>
                                    <p:animMotion origin="layout" path="M 1.04167E-6 3.33333E-6 L 1.04167E-6 -0.41088 " pathEditMode="relative" rAng="0" ptsTypes="AA">
                                      <p:cBhvr>
                                        <p:cTn id="23" dur="2500" fill="hold"/>
                                        <p:tgtEl>
                                          <p:spTgt spid="32"/>
                                        </p:tgtEl>
                                        <p:attrNameLst>
                                          <p:attrName>ppt_x</p:attrName>
                                          <p:attrName>ppt_y</p:attrName>
                                        </p:attrNameLst>
                                      </p:cBhvr>
                                      <p:rCtr x="0" y="-20556"/>
                                    </p:animMotion>
                                  </p:childTnLst>
                                </p:cTn>
                              </p:par>
                              <p:par>
                                <p:cTn id="24" presetID="64" presetClass="path" presetSubtype="0" accel="50000" decel="50000" fill="hold" nodeType="withEffect">
                                  <p:stCondLst>
                                    <p:cond delay="500"/>
                                  </p:stCondLst>
                                  <p:childTnLst>
                                    <p:animMotion origin="layout" path="M 1.04167E-6 -7.40741E-7 L 1.04167E-6 -0.41088 " pathEditMode="relative" rAng="0" ptsTypes="AA">
                                      <p:cBhvr>
                                        <p:cTn id="25" dur="2500" fill="hold"/>
                                        <p:tgtEl>
                                          <p:spTgt spid="34"/>
                                        </p:tgtEl>
                                        <p:attrNameLst>
                                          <p:attrName>ppt_x</p:attrName>
                                          <p:attrName>ppt_y</p:attrName>
                                        </p:attrNameLst>
                                      </p:cBhvr>
                                      <p:rCtr x="0" y="-20556"/>
                                    </p:animMotion>
                                  </p:childTnLst>
                                </p:cTn>
                              </p:par>
                              <p:par>
                                <p:cTn id="26" presetID="64" presetClass="path" presetSubtype="0" accel="50000" decel="50000" fill="hold" nodeType="withEffect">
                                  <p:stCondLst>
                                    <p:cond delay="750"/>
                                  </p:stCondLst>
                                  <p:childTnLst>
                                    <p:animMotion origin="layout" path="M -1.04167E-6 -2.59259E-6 L -1.04167E-6 -0.41088 " pathEditMode="relative" rAng="0" ptsTypes="AA">
                                      <p:cBhvr>
                                        <p:cTn id="27" dur="2500" fill="hold"/>
                                        <p:tgtEl>
                                          <p:spTgt spid="30"/>
                                        </p:tgtEl>
                                        <p:attrNameLst>
                                          <p:attrName>ppt_x</p:attrName>
                                          <p:attrName>ppt_y</p:attrName>
                                        </p:attrNameLst>
                                      </p:cBhvr>
                                      <p:rCtr x="0" y="-20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TotalTime>
  <Words>627</Words>
  <Application>Microsoft Office PowerPoint</Application>
  <PresentationFormat>Panorámica</PresentationFormat>
  <Paragraphs>50</Paragraphs>
  <Slides>19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Calibri Light</vt:lpstr>
      <vt:lpstr>Comic Sans MS</vt:lpstr>
      <vt:lpstr>Press Start 2P</vt:lpstr>
      <vt:lpstr>Arial</vt:lpstr>
      <vt:lpstr>Calibri</vt:lpstr>
      <vt:lpstr>Rubik</vt:lpstr>
      <vt:lpstr>Office Theme</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Smit Alexander De La Cruz Moran</cp:lastModifiedBy>
  <cp:revision>13</cp:revision>
  <dcterms:created xsi:type="dcterms:W3CDTF">2022-07-28T05:35:24Z</dcterms:created>
  <dcterms:modified xsi:type="dcterms:W3CDTF">2023-05-31T22:50:38Z</dcterms:modified>
</cp:coreProperties>
</file>